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4"/>
  </p:sldMasterIdLst>
  <p:notesMasterIdLst>
    <p:notesMasterId r:id="rId83"/>
  </p:notesMasterIdLst>
  <p:sldIdLst>
    <p:sldId id="1806" r:id="rId5"/>
    <p:sldId id="382" r:id="rId6"/>
    <p:sldId id="1813" r:id="rId7"/>
    <p:sldId id="1812" r:id="rId8"/>
    <p:sldId id="1807" r:id="rId9"/>
    <p:sldId id="312" r:id="rId10"/>
    <p:sldId id="296" r:id="rId11"/>
    <p:sldId id="318" r:id="rId12"/>
    <p:sldId id="362" r:id="rId13"/>
    <p:sldId id="1814" r:id="rId14"/>
    <p:sldId id="363" r:id="rId15"/>
    <p:sldId id="373" r:id="rId16"/>
    <p:sldId id="395" r:id="rId17"/>
    <p:sldId id="425" r:id="rId18"/>
    <p:sldId id="398" r:id="rId19"/>
    <p:sldId id="429" r:id="rId20"/>
    <p:sldId id="319" r:id="rId21"/>
    <p:sldId id="396" r:id="rId22"/>
    <p:sldId id="288" r:id="rId23"/>
    <p:sldId id="289" r:id="rId24"/>
    <p:sldId id="412" r:id="rId25"/>
    <p:sldId id="383" r:id="rId26"/>
    <p:sldId id="387" r:id="rId27"/>
    <p:sldId id="321" r:id="rId28"/>
    <p:sldId id="317" r:id="rId29"/>
    <p:sldId id="389" r:id="rId30"/>
    <p:sldId id="388" r:id="rId31"/>
    <p:sldId id="1816" r:id="rId32"/>
    <p:sldId id="1820" r:id="rId33"/>
    <p:sldId id="393" r:id="rId34"/>
    <p:sldId id="457" r:id="rId35"/>
    <p:sldId id="1815" r:id="rId36"/>
    <p:sldId id="401" r:id="rId37"/>
    <p:sldId id="402" r:id="rId38"/>
    <p:sldId id="410" r:id="rId39"/>
    <p:sldId id="384" r:id="rId40"/>
    <p:sldId id="385" r:id="rId41"/>
    <p:sldId id="608" r:id="rId42"/>
    <p:sldId id="411" r:id="rId43"/>
    <p:sldId id="474" r:id="rId44"/>
    <p:sldId id="475" r:id="rId45"/>
    <p:sldId id="476" r:id="rId46"/>
    <p:sldId id="431" r:id="rId47"/>
    <p:sldId id="413" r:id="rId48"/>
    <p:sldId id="1810" r:id="rId49"/>
    <p:sldId id="662" r:id="rId50"/>
    <p:sldId id="667" r:id="rId51"/>
    <p:sldId id="668" r:id="rId52"/>
    <p:sldId id="669" r:id="rId53"/>
    <p:sldId id="1947" r:id="rId54"/>
    <p:sldId id="1949" r:id="rId55"/>
    <p:sldId id="1950" r:id="rId56"/>
    <p:sldId id="1951" r:id="rId57"/>
    <p:sldId id="1948" r:id="rId58"/>
    <p:sldId id="1952" r:id="rId59"/>
    <p:sldId id="610" r:id="rId60"/>
    <p:sldId id="1811" r:id="rId61"/>
    <p:sldId id="629" r:id="rId62"/>
    <p:sldId id="614" r:id="rId63"/>
    <p:sldId id="1920" r:id="rId64"/>
    <p:sldId id="1953" r:id="rId65"/>
    <p:sldId id="448" r:id="rId66"/>
    <p:sldId id="1922" r:id="rId67"/>
    <p:sldId id="1937" r:id="rId68"/>
    <p:sldId id="1938" r:id="rId69"/>
    <p:sldId id="1939" r:id="rId70"/>
    <p:sldId id="1940" r:id="rId71"/>
    <p:sldId id="1941" r:id="rId72"/>
    <p:sldId id="1942" r:id="rId73"/>
    <p:sldId id="301" r:id="rId74"/>
    <p:sldId id="1944" r:id="rId75"/>
    <p:sldId id="1945" r:id="rId76"/>
    <p:sldId id="462" r:id="rId77"/>
    <p:sldId id="463" r:id="rId78"/>
    <p:sldId id="1946" r:id="rId79"/>
    <p:sldId id="1928" r:id="rId80"/>
    <p:sldId id="451" r:id="rId81"/>
    <p:sldId id="1809" r:id="rId82"/>
  </p:sldIdLst>
  <p:sldSz cx="13817600" cy="7772400"/>
  <p:notesSz cx="6858000" cy="9296400"/>
  <p:defaultTextStyle>
    <a:defPPr>
      <a:defRPr lang="en-US"/>
    </a:defPPr>
    <a:lvl1pPr marL="0" algn="l" defTabSz="1018705" rtl="0" eaLnBrk="1" latinLnBrk="0" hangingPunct="1">
      <a:defRPr sz="2000" kern="1200">
        <a:solidFill>
          <a:schemeClr val="tx1"/>
        </a:solidFill>
        <a:latin typeface="+mn-lt"/>
        <a:ea typeface="+mn-ea"/>
        <a:cs typeface="+mn-cs"/>
      </a:defRPr>
    </a:lvl1pPr>
    <a:lvl2pPr marL="509352" algn="l" defTabSz="1018705" rtl="0" eaLnBrk="1" latinLnBrk="0" hangingPunct="1">
      <a:defRPr sz="2000" kern="1200">
        <a:solidFill>
          <a:schemeClr val="tx1"/>
        </a:solidFill>
        <a:latin typeface="+mn-lt"/>
        <a:ea typeface="+mn-ea"/>
        <a:cs typeface="+mn-cs"/>
      </a:defRPr>
    </a:lvl2pPr>
    <a:lvl3pPr marL="1018705" algn="l" defTabSz="1018705" rtl="0" eaLnBrk="1" latinLnBrk="0" hangingPunct="1">
      <a:defRPr sz="2000" kern="1200">
        <a:solidFill>
          <a:schemeClr val="tx1"/>
        </a:solidFill>
        <a:latin typeface="+mn-lt"/>
        <a:ea typeface="+mn-ea"/>
        <a:cs typeface="+mn-cs"/>
      </a:defRPr>
    </a:lvl3pPr>
    <a:lvl4pPr marL="1528058" algn="l" defTabSz="1018705" rtl="0" eaLnBrk="1" latinLnBrk="0" hangingPunct="1">
      <a:defRPr sz="2000" kern="1200">
        <a:solidFill>
          <a:schemeClr val="tx1"/>
        </a:solidFill>
        <a:latin typeface="+mn-lt"/>
        <a:ea typeface="+mn-ea"/>
        <a:cs typeface="+mn-cs"/>
      </a:defRPr>
    </a:lvl4pPr>
    <a:lvl5pPr marL="2037411" algn="l" defTabSz="1018705" rtl="0" eaLnBrk="1" latinLnBrk="0" hangingPunct="1">
      <a:defRPr sz="2000" kern="1200">
        <a:solidFill>
          <a:schemeClr val="tx1"/>
        </a:solidFill>
        <a:latin typeface="+mn-lt"/>
        <a:ea typeface="+mn-ea"/>
        <a:cs typeface="+mn-cs"/>
      </a:defRPr>
    </a:lvl5pPr>
    <a:lvl6pPr marL="2546764" algn="l" defTabSz="1018705" rtl="0" eaLnBrk="1" latinLnBrk="0" hangingPunct="1">
      <a:defRPr sz="2000" kern="1200">
        <a:solidFill>
          <a:schemeClr val="tx1"/>
        </a:solidFill>
        <a:latin typeface="+mn-lt"/>
        <a:ea typeface="+mn-ea"/>
        <a:cs typeface="+mn-cs"/>
      </a:defRPr>
    </a:lvl6pPr>
    <a:lvl7pPr marL="3056116" algn="l" defTabSz="1018705" rtl="0" eaLnBrk="1" latinLnBrk="0" hangingPunct="1">
      <a:defRPr sz="2000" kern="1200">
        <a:solidFill>
          <a:schemeClr val="tx1"/>
        </a:solidFill>
        <a:latin typeface="+mn-lt"/>
        <a:ea typeface="+mn-ea"/>
        <a:cs typeface="+mn-cs"/>
      </a:defRPr>
    </a:lvl7pPr>
    <a:lvl8pPr marL="3565469" algn="l" defTabSz="1018705" rtl="0" eaLnBrk="1" latinLnBrk="0" hangingPunct="1">
      <a:defRPr sz="2000" kern="1200">
        <a:solidFill>
          <a:schemeClr val="tx1"/>
        </a:solidFill>
        <a:latin typeface="+mn-lt"/>
        <a:ea typeface="+mn-ea"/>
        <a:cs typeface="+mn-cs"/>
      </a:defRPr>
    </a:lvl8pPr>
    <a:lvl9pPr marL="4074821" algn="l" defTabSz="1018705"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userDrawn="1">
          <p15:clr>
            <a:srgbClr val="A4A3A4"/>
          </p15:clr>
        </p15:guide>
        <p15:guide id="2" pos="435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6"/>
    <a:srgbClr val="FFFFFF"/>
    <a:srgbClr val="EAEAEA"/>
    <a:srgbClr val="A1DAF9"/>
    <a:srgbClr val="878DCF"/>
    <a:srgbClr val="013378"/>
    <a:srgbClr val="FFFF00"/>
    <a:srgbClr val="EACF5C"/>
    <a:srgbClr val="E36F1E"/>
    <a:srgbClr val="D2A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669217-133C-4E9B-A421-864FBC8D3B60}" v="12" dt="2019-12-11T18:32:03.3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877" autoAdjust="0"/>
    <p:restoredTop sz="71813" autoAdjust="0"/>
  </p:normalViewPr>
  <p:slideViewPr>
    <p:cSldViewPr snapToGrid="0">
      <p:cViewPr varScale="1">
        <p:scale>
          <a:sx n="73" d="100"/>
          <a:sy n="73" d="100"/>
        </p:scale>
        <p:origin x="1146" y="60"/>
      </p:cViewPr>
      <p:guideLst>
        <p:guide orient="horz" pos="2448"/>
        <p:guide pos="4352"/>
      </p:guideLst>
    </p:cSldViewPr>
  </p:slideViewPr>
  <p:outlineViewPr>
    <p:cViewPr>
      <p:scale>
        <a:sx n="33" d="100"/>
        <a:sy n="33" d="100"/>
      </p:scale>
      <p:origin x="0" y="-8034"/>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notesMaster" Target="notesMasters/notesMaster1.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5935800000000001E-2"/>
          <c:y val="4.3926699999999999E-2"/>
          <c:w val="0.92183000000000004"/>
          <c:h val="0.88090000000000002"/>
        </c:manualLayout>
      </c:layout>
      <c:lineChart>
        <c:grouping val="standard"/>
        <c:varyColors val="0"/>
        <c:ser>
          <c:idx val="0"/>
          <c:order val="0"/>
          <c:tx>
            <c:strRef>
              <c:f>Sheet1!$A$2</c:f>
              <c:strCache>
                <c:ptCount val="1"/>
              </c:strCache>
            </c:strRef>
          </c:tx>
          <c:spPr>
            <a:ln w="50800" cap="flat">
              <a:solidFill>
                <a:srgbClr val="1E73BA"/>
              </a:solidFill>
              <a:prstDash val="solid"/>
              <a:miter lim="400000"/>
            </a:ln>
            <a:effectLst>
              <a:outerShdw blurRad="76200" dist="38100" dir="5400000" algn="tl">
                <a:srgbClr val="000000">
                  <a:alpha val="80000"/>
                </a:srgbClr>
              </a:outerShdw>
            </a:effectLst>
          </c:spPr>
          <c:marker>
            <c:symbol val="circle"/>
            <c:size val="10"/>
            <c:spPr>
              <a:noFill/>
              <a:ln w="50800" cap="flat">
                <a:solidFill>
                  <a:srgbClr val="1E73BA"/>
                </a:solidFill>
                <a:prstDash val="solid"/>
                <a:miter lim="400000"/>
              </a:ln>
              <a:effectLst/>
            </c:spPr>
          </c:marker>
          <c:cat>
            <c:strRef>
              <c:f>Sheet1!$B$1:$J$1</c:f>
              <c:strCache>
                <c:ptCount val="9"/>
                <c:pt idx="0">
                  <c:v>1940</c:v>
                </c:pt>
                <c:pt idx="1">
                  <c:v>1950</c:v>
                </c:pt>
                <c:pt idx="2">
                  <c:v>1960</c:v>
                </c:pt>
                <c:pt idx="3">
                  <c:v>1970</c:v>
                </c:pt>
                <c:pt idx="4">
                  <c:v>1980</c:v>
                </c:pt>
                <c:pt idx="5">
                  <c:v>1990</c:v>
                </c:pt>
                <c:pt idx="6">
                  <c:v>2000</c:v>
                </c:pt>
                <c:pt idx="7">
                  <c:v>2010</c:v>
                </c:pt>
                <c:pt idx="8">
                  <c:v>2020</c:v>
                </c:pt>
              </c:strCache>
            </c:strRef>
          </c:cat>
          <c:val>
            <c:numRef>
              <c:f>Sheet1!$B$2:$J$2</c:f>
              <c:numCache>
                <c:formatCode>General</c:formatCode>
                <c:ptCount val="9"/>
              </c:numCache>
            </c:numRef>
          </c:val>
          <c:smooth val="0"/>
          <c:extLst>
            <c:ext xmlns:c16="http://schemas.microsoft.com/office/drawing/2014/chart" uri="{C3380CC4-5D6E-409C-BE32-E72D297353CC}">
              <c16:uniqueId val="{00000000-A110-4DE7-ACC7-9F054546FE15}"/>
            </c:ext>
          </c:extLst>
        </c:ser>
        <c:dLbls>
          <c:showLegendKey val="0"/>
          <c:showVal val="0"/>
          <c:showCatName val="0"/>
          <c:showSerName val="0"/>
          <c:showPercent val="0"/>
          <c:showBubbleSize val="0"/>
        </c:dLbls>
        <c:marker val="1"/>
        <c:smooth val="0"/>
        <c:axId val="2094734552"/>
        <c:axId val="2094734553"/>
      </c:lineChart>
      <c:catAx>
        <c:axId val="2094734552"/>
        <c:scaling>
          <c:orientation val="minMax"/>
        </c:scaling>
        <c:delete val="0"/>
        <c:axPos val="b"/>
        <c:numFmt formatCode="General" sourceLinked="0"/>
        <c:majorTickMark val="none"/>
        <c:minorTickMark val="none"/>
        <c:tickLblPos val="low"/>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2094734553"/>
        <c:crosses val="autoZero"/>
        <c:auto val="1"/>
        <c:lblAlgn val="ctr"/>
        <c:lblOffset val="100"/>
        <c:noMultiLvlLbl val="1"/>
      </c:catAx>
      <c:valAx>
        <c:axId val="2094734553"/>
        <c:scaling>
          <c:orientation val="minMax"/>
          <c:max val="250"/>
          <c:min val="-250"/>
        </c:scaling>
        <c:delete val="0"/>
        <c:axPos val="l"/>
        <c:majorGridlines>
          <c:spPr>
            <a:ln w="12700" cap="flat">
              <a:solidFill>
                <a:srgbClr val="5D6464"/>
              </a:solidFill>
              <a:prstDash val="sysDot"/>
              <a:miter lim="400000"/>
            </a:ln>
          </c:spPr>
        </c:majorGridlines>
        <c:numFmt formatCode="General" sourceLinked="0"/>
        <c:majorTickMark val="none"/>
        <c:minorTickMark val="none"/>
        <c:tickLblPos val="nextTo"/>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2094734552"/>
        <c:crosses val="min"/>
        <c:crossBetween val="midCat"/>
        <c:majorUnit val="50"/>
        <c:minorUnit val="50"/>
      </c:valAx>
      <c:spPr>
        <a:gradFill flip="none" rotWithShape="1">
          <a:gsLst>
            <a:gs pos="0">
              <a:srgbClr val="2E2E2E"/>
            </a:gs>
            <a:gs pos="100000">
              <a:srgbClr val="000000"/>
            </a:gs>
          </a:gsLst>
          <a:lin ang="5400000" scaled="0"/>
        </a:grad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3177" tIns="46589" rIns="93177" bIns="46589" rtlCol="0"/>
          <a:lstStyle>
            <a:lvl1pPr algn="r">
              <a:defRPr sz="1200"/>
            </a:lvl1pPr>
          </a:lstStyle>
          <a:p>
            <a:fld id="{3F3CDDA4-2BDD-4233-8770-ACE7C7584A47}" type="datetimeFigureOut">
              <a:rPr lang="en-US" smtClean="0"/>
              <a:pPr/>
              <a:t>12/18/2021</a:t>
            </a:fld>
            <a:endParaRPr lang="en-US"/>
          </a:p>
        </p:txBody>
      </p:sp>
      <p:sp>
        <p:nvSpPr>
          <p:cNvPr id="4" name="Slide Image Placeholder 3"/>
          <p:cNvSpPr>
            <a:spLocks noGrp="1" noRot="1" noChangeAspect="1"/>
          </p:cNvSpPr>
          <p:nvPr>
            <p:ph type="sldImg" idx="2"/>
          </p:nvPr>
        </p:nvSpPr>
        <p:spPr>
          <a:xfrm>
            <a:off x="3302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3177" tIns="46589" rIns="93177" bIns="46589" rtlCol="0" anchor="b"/>
          <a:lstStyle>
            <a:lvl1pPr algn="r">
              <a:defRPr sz="1200"/>
            </a:lvl1pPr>
          </a:lstStyle>
          <a:p>
            <a:fld id="{86B98A41-6BFD-4E8E-896E-058EA4BC905A}"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ki/Radiative_forcin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8" Type="http://schemas.openxmlformats.org/officeDocument/2006/relationships/hyperlink" Target="https://en.wikipedia.org/wiki/Acidic_soil" TargetMode="External"/><Relationship Id="rId3" Type="http://schemas.openxmlformats.org/officeDocument/2006/relationships/hyperlink" Target="https://en.wikipedia.org/wiki/Charcoal" TargetMode="External"/><Relationship Id="rId7" Type="http://schemas.openxmlformats.org/officeDocument/2006/relationships/hyperlink" Target="https://en.wikipedia.org/wiki/Fertility_(soil)" TargetMode="External"/><Relationship Id="rId2" Type="http://schemas.openxmlformats.org/officeDocument/2006/relationships/slide" Target="../slides/slide59.xml"/><Relationship Id="rId1" Type="http://schemas.openxmlformats.org/officeDocument/2006/relationships/notesMaster" Target="../notesMasters/notesMaster1.xml"/><Relationship Id="rId6" Type="http://schemas.openxmlformats.org/officeDocument/2006/relationships/hyperlink" Target="https://en.wikipedia.org/wiki/Carbon_sequestration" TargetMode="External"/><Relationship Id="rId5" Type="http://schemas.openxmlformats.org/officeDocument/2006/relationships/hyperlink" Target="https://en.wikipedia.org/wiki/Pyrolysis" TargetMode="External"/><Relationship Id="rId10" Type="http://schemas.openxmlformats.org/officeDocument/2006/relationships/hyperlink" Target="https://en.wikipedia.org/wiki/Carbon" TargetMode="External"/><Relationship Id="rId4" Type="http://schemas.openxmlformats.org/officeDocument/2006/relationships/hyperlink" Target="https://en.wikipedia.org/wiki/Soil_conditioner" TargetMode="External"/><Relationship Id="rId9" Type="http://schemas.openxmlformats.org/officeDocument/2006/relationships/hyperlink" Target="https://en.wikipedia.org/wiki/Forest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8" Type="http://schemas.openxmlformats.org/officeDocument/2006/relationships/hyperlink" Target="https://defenders.org/blog/2021/11/.%20https:/ukcop26.org/glasgow-leaders-declaration-on-forests-and-land-use/" TargetMode="External"/><Relationship Id="rId3" Type="http://schemas.openxmlformats.org/officeDocument/2006/relationships/hyperlink" Target="https://unfccc.int/sites/default/files/resource/cop26_auv_2f_cover_decision.pdf" TargetMode="External"/><Relationship Id="rId7" Type="http://schemas.openxmlformats.org/officeDocument/2006/relationships/hyperlink" Target="https://ukcop26.org/global-coal-to-clean-power-transition-statement/" TargetMode="External"/><Relationship Id="rId2" Type="http://schemas.openxmlformats.org/officeDocument/2006/relationships/slide" Target="../slides/slide61.xml"/><Relationship Id="rId1" Type="http://schemas.openxmlformats.org/officeDocument/2006/relationships/notesMaster" Target="../notesMasters/notesMaster1.xml"/><Relationship Id="rId6" Type="http://schemas.openxmlformats.org/officeDocument/2006/relationships/hyperlink" Target="https://news.un.org/en/story/2021/11/1104812" TargetMode="External"/><Relationship Id="rId5" Type="http://schemas.openxmlformats.org/officeDocument/2006/relationships/hyperlink" Target="https://www.globalmethanepledge.org/" TargetMode="External"/><Relationship Id="rId10" Type="http://schemas.openxmlformats.org/officeDocument/2006/relationships/hyperlink" Target="https://www.un.org/sg/en/node/260645" TargetMode="External"/><Relationship Id="rId4" Type="http://schemas.openxmlformats.org/officeDocument/2006/relationships/hyperlink" Target="https://www.carbonbrief.org/analysis-do-cop26-promises-keep-global-warming-below-2c" TargetMode="External"/><Relationship Id="rId9" Type="http://schemas.openxmlformats.org/officeDocument/2006/relationships/hyperlink" Target="https://www.weforum.org/agenda/2021/05/biodiversity-deforestation-global-investment-inititive/" TargetMode="Externa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b="1" dirty="0"/>
              <a:t>(This is the unabridged slide deck, considerably longer than the version I presented at </a:t>
            </a:r>
            <a:r>
              <a:rPr lang="en-US" b="1" dirty="0" err="1"/>
              <a:t>WorldCon</a:t>
            </a:r>
            <a:r>
              <a:rPr lang="en-US" b="1" dirty="0"/>
              <a:t>)</a:t>
            </a:r>
          </a:p>
          <a:p>
            <a:r>
              <a:rPr lang="en-US" dirty="0"/>
              <a:t>Thank you everyone for coming. I’m Ted Weber. I’m an author but also work as an ecologist and climate adaptation analyst. I have degrees in systems ecology and wetland ecology, am a certified forest ecologist, and have worked on wildlife, habitat, and climate-related projects for over 20 years for the State of Maryland, the Conservation Fund, and Defenders of Wildlife. First I’ll talk about the greenhouse effect and how it is increasing temperatures, melting glaciers, raising sea levels, and causing other negative effects. Then I’ll talk about ways people can reduce the amount of future warming and damage, and what can be done to adapt to the warming that’s already occurring. I’ll try to answer any questions at the end of the talk. </a:t>
            </a:r>
          </a:p>
        </p:txBody>
      </p:sp>
      <p:sp>
        <p:nvSpPr>
          <p:cNvPr id="4" name="Slide Number Placeholder 3"/>
          <p:cNvSpPr>
            <a:spLocks noGrp="1"/>
          </p:cNvSpPr>
          <p:nvPr>
            <p:ph type="sldNum" sz="quarter" idx="5"/>
          </p:nvPr>
        </p:nvSpPr>
        <p:spPr/>
        <p:txBody>
          <a:bodyPr/>
          <a:lstStyle/>
          <a:p>
            <a:fld id="{86B98A41-6BFD-4E8E-896E-058EA4BC905A}" type="slidenum">
              <a:rPr lang="en-US" smtClean="0"/>
              <a:pPr/>
              <a:t>1</a:t>
            </a:fld>
            <a:endParaRPr lang="en-US"/>
          </a:p>
        </p:txBody>
      </p:sp>
    </p:spTree>
    <p:extLst>
      <p:ext uri="{BB962C8B-B14F-4D97-AF65-F5344CB8AC3E}">
        <p14:creationId xmlns:p14="http://schemas.microsoft.com/office/powerpoint/2010/main" val="2484797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algn="l"/>
            <a:r>
              <a:rPr lang="en-US" b="0" i="0" dirty="0">
                <a:solidFill>
                  <a:srgbClr val="666D74"/>
                </a:solidFill>
                <a:effectLst/>
                <a:latin typeface="Helvetica Neue"/>
              </a:rPr>
              <a:t>This diagram shows the stocks and fluxes of carbon in the land, ocean, underground, and the atmosphere. Numbers represent carbon stocks in </a:t>
            </a:r>
            <a:r>
              <a:rPr lang="en-US" b="0" i="0" dirty="0" err="1">
                <a:solidFill>
                  <a:srgbClr val="666D74"/>
                </a:solidFill>
                <a:effectLst/>
                <a:latin typeface="Helvetica Neue"/>
              </a:rPr>
              <a:t>petagrams</a:t>
            </a:r>
            <a:r>
              <a:rPr lang="en-US" b="0" i="0" dirty="0">
                <a:solidFill>
                  <a:srgbClr val="666D74"/>
                </a:solidFill>
                <a:effectLst/>
                <a:latin typeface="Helvetica Neue"/>
              </a:rPr>
              <a:t> of C (1 Pg = 1 billion metric tons) and annual fluxes (in </a:t>
            </a:r>
            <a:r>
              <a:rPr lang="en-US" b="0" i="0" dirty="0" err="1">
                <a:solidFill>
                  <a:srgbClr val="666D74"/>
                </a:solidFill>
                <a:effectLst/>
                <a:latin typeface="Helvetica Neue"/>
              </a:rPr>
              <a:t>PgC</a:t>
            </a:r>
            <a:r>
              <a:rPr lang="en-US" b="0" i="0" dirty="0">
                <a:solidFill>
                  <a:srgbClr val="666D74"/>
                </a:solidFill>
                <a:effectLst/>
                <a:latin typeface="Helvetica Neue"/>
              </a:rPr>
              <a:t>/</a:t>
            </a:r>
            <a:r>
              <a:rPr lang="en-US" b="0" i="0" dirty="0" err="1">
                <a:solidFill>
                  <a:srgbClr val="666D74"/>
                </a:solidFill>
                <a:effectLst/>
                <a:latin typeface="Helvetica Neue"/>
              </a:rPr>
              <a:t>yr</a:t>
            </a:r>
            <a:r>
              <a:rPr lang="en-US" b="0" i="0" dirty="0">
                <a:solidFill>
                  <a:srgbClr val="666D74"/>
                </a:solidFill>
                <a:effectLst/>
                <a:latin typeface="Helvetica Neue"/>
              </a:rPr>
              <a:t>). Black numbers and arrows indicate estimated mass and fluxes prior to the Industrial Era, about 1750. Red arrows and numbers indicate annual fluxes averaged over the 2000–2009 time period. First, you can see we’ve added around 240 </a:t>
            </a:r>
            <a:r>
              <a:rPr lang="en-US" b="0" i="0" dirty="0" err="1">
                <a:solidFill>
                  <a:srgbClr val="666D74"/>
                </a:solidFill>
                <a:effectLst/>
                <a:latin typeface="Helvetica Neue"/>
              </a:rPr>
              <a:t>PgC</a:t>
            </a:r>
            <a:r>
              <a:rPr lang="en-US" b="0" i="0" dirty="0">
                <a:solidFill>
                  <a:srgbClr val="666D74"/>
                </a:solidFill>
                <a:effectLst/>
                <a:latin typeface="Helvetica Neue"/>
              </a:rPr>
              <a:t> to the atmosphere, which continues to increase. This comes mostly from burning fossil fuels, but also from clearing forests and other natural land. A lot of carbon is stored in the oceans, soils, permafrost, and vegetation, as well as remaining fossil fuel reserves, quite a bit more than is </a:t>
            </a:r>
            <a:r>
              <a:rPr lang="en-US" b="0" i="0" u="sng" dirty="0">
                <a:solidFill>
                  <a:srgbClr val="666D74"/>
                </a:solidFill>
                <a:effectLst/>
                <a:latin typeface="Helvetica Neue"/>
              </a:rPr>
              <a:t>currently</a:t>
            </a:r>
            <a:r>
              <a:rPr lang="en-US" b="0" i="0" dirty="0">
                <a:solidFill>
                  <a:srgbClr val="666D74"/>
                </a:solidFill>
                <a:effectLst/>
                <a:latin typeface="Helvetica Neue"/>
              </a:rPr>
              <a:t> in the atmosphere. </a:t>
            </a:r>
          </a:p>
          <a:p>
            <a:pPr algn="l"/>
            <a:endParaRPr lang="en-US" b="0" i="0" dirty="0">
              <a:solidFill>
                <a:srgbClr val="666D74"/>
              </a:solidFill>
              <a:effectLst/>
              <a:latin typeface="Helvetica Neue"/>
            </a:endParaRPr>
          </a:p>
          <a:p>
            <a:pPr algn="l"/>
            <a:r>
              <a:rPr lang="en-US" b="0" i="1" dirty="0">
                <a:solidFill>
                  <a:srgbClr val="666D74"/>
                </a:solidFill>
                <a:effectLst/>
                <a:latin typeface="Helvetica Neue"/>
              </a:rPr>
              <a:t>By convention, a positive cumulative change means that a reservoir has gained carbon since 1750. The cumulative change of anthropogenic carbon in the terrestrial reservoir is the sum of carbon cumulatively lost through land use change and carbon accumulated since 1750 in other ecosystems. Note that the mass balance of the two ocean carbon stocks. Surface ocean and Intermediate and deep ocean includes a yearly accumulation of anthropogenic carbon (not shown). Uncertainties are reported as 90% confidence intervals.</a:t>
            </a:r>
          </a:p>
        </p:txBody>
      </p:sp>
      <p:sp>
        <p:nvSpPr>
          <p:cNvPr id="4" name="Slide Number Placeholder 3"/>
          <p:cNvSpPr>
            <a:spLocks noGrp="1"/>
          </p:cNvSpPr>
          <p:nvPr>
            <p:ph type="sldNum" sz="quarter" idx="5"/>
          </p:nvPr>
        </p:nvSpPr>
        <p:spPr/>
        <p:txBody>
          <a:bodyPr/>
          <a:lstStyle/>
          <a:p>
            <a:fld id="{86B98A41-6BFD-4E8E-896E-058EA4BC905A}" type="slidenum">
              <a:rPr lang="en-US" smtClean="0"/>
              <a:pPr/>
              <a:t>10</a:t>
            </a:fld>
            <a:endParaRPr lang="en-US"/>
          </a:p>
        </p:txBody>
      </p:sp>
    </p:spTree>
    <p:extLst>
      <p:ext uri="{BB962C8B-B14F-4D97-AF65-F5344CB8AC3E}">
        <p14:creationId xmlns:p14="http://schemas.microsoft.com/office/powerpoint/2010/main" val="4161202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The more greenhouse gases in the atmosphere, the higher the temperatures.</a:t>
            </a:r>
            <a:r>
              <a:rPr lang="en-US" baseline="0" dirty="0"/>
              <a:t> If we stop burning fossil fuels and destroying forests, we can limit the increase to 1-2 degrees Celsius. Otherwise, it could climb up to 4-5 degrees Celsius, which would have devastating consequences. </a:t>
            </a:r>
          </a:p>
        </p:txBody>
      </p:sp>
      <p:sp>
        <p:nvSpPr>
          <p:cNvPr id="4" name="Slide Number Placeholder 3"/>
          <p:cNvSpPr>
            <a:spLocks noGrp="1"/>
          </p:cNvSpPr>
          <p:nvPr>
            <p:ph type="sldNum" sz="quarter" idx="10"/>
          </p:nvPr>
        </p:nvSpPr>
        <p:spPr/>
        <p:txBody>
          <a:bodyPr/>
          <a:lstStyle/>
          <a:p>
            <a:fld id="{86B98A41-6BFD-4E8E-896E-058EA4BC905A}" type="slidenum">
              <a:rPr lang="en-US" smtClean="0"/>
              <a:pPr/>
              <a:t>11</a:t>
            </a:fld>
            <a:endParaRPr lang="en-US"/>
          </a:p>
        </p:txBody>
      </p:sp>
    </p:spTree>
    <p:extLst>
      <p:ext uri="{BB962C8B-B14F-4D97-AF65-F5344CB8AC3E}">
        <p14:creationId xmlns:p14="http://schemas.microsoft.com/office/powerpoint/2010/main" val="644806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Let’s talk about those consequences. Where is this extra heat going? What is it doing? What are its impacts?</a:t>
            </a:r>
            <a:r>
              <a:rPr lang="en-US" baseline="0" dirty="0"/>
              <a:t> Some of the heat is going into the air, some is going into the oceans, some of it is melting ice, and some is evaporating water. These different pathways create different effects.</a:t>
            </a:r>
            <a:endParaRPr lang="en-US" dirty="0"/>
          </a:p>
        </p:txBody>
      </p:sp>
      <p:sp>
        <p:nvSpPr>
          <p:cNvPr id="4" name="Slide Number Placeholder 3"/>
          <p:cNvSpPr>
            <a:spLocks noGrp="1"/>
          </p:cNvSpPr>
          <p:nvPr>
            <p:ph type="sldNum" sz="quarter" idx="10"/>
          </p:nvPr>
        </p:nvSpPr>
        <p:spPr/>
        <p:txBody>
          <a:bodyPr/>
          <a:lstStyle/>
          <a:p>
            <a:fld id="{86B98A41-6BFD-4E8E-896E-058EA4BC905A}" type="slidenum">
              <a:rPr lang="en-US" smtClean="0"/>
              <a:pPr/>
              <a:t>12</a:t>
            </a:fld>
            <a:endParaRPr lang="en-US"/>
          </a:p>
        </p:txBody>
      </p:sp>
    </p:spTree>
    <p:extLst>
      <p:ext uri="{BB962C8B-B14F-4D97-AF65-F5344CB8AC3E}">
        <p14:creationId xmlns:p14="http://schemas.microsoft.com/office/powerpoint/2010/main" val="255094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The most obvious effect is higher temperatures. This has adverse effects on ecosystems and people. </a:t>
            </a:r>
          </a:p>
        </p:txBody>
      </p:sp>
      <p:sp>
        <p:nvSpPr>
          <p:cNvPr id="4" name="Slide Number Placeholder 3"/>
          <p:cNvSpPr>
            <a:spLocks noGrp="1"/>
          </p:cNvSpPr>
          <p:nvPr>
            <p:ph type="sldNum" sz="quarter" idx="10"/>
          </p:nvPr>
        </p:nvSpPr>
        <p:spPr/>
        <p:txBody>
          <a:bodyPr/>
          <a:lstStyle/>
          <a:p>
            <a:fld id="{86B98A41-6BFD-4E8E-896E-058EA4BC905A}" type="slidenum">
              <a:rPr lang="en-US" smtClean="0"/>
              <a:pPr/>
              <a:t>13</a:t>
            </a:fld>
            <a:endParaRPr lang="en-US"/>
          </a:p>
        </p:txBody>
      </p:sp>
    </p:spTree>
    <p:extLst>
      <p:ext uri="{BB962C8B-B14F-4D97-AF65-F5344CB8AC3E}">
        <p14:creationId xmlns:p14="http://schemas.microsoft.com/office/powerpoint/2010/main" val="4205499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Animals like moose, wolverines, </a:t>
            </a:r>
            <a:r>
              <a:rPr lang="en-US" baseline="0" dirty="0"/>
              <a:t>Arctic foxes, and </a:t>
            </a:r>
            <a:r>
              <a:rPr lang="en-US" sz="1200" b="0" i="0" u="none" strike="noStrike" kern="1200" dirty="0">
                <a:solidFill>
                  <a:schemeClr val="tx1"/>
                </a:solidFill>
                <a:effectLst/>
                <a:latin typeface="+mn-lt"/>
                <a:ea typeface="+mn-ea"/>
                <a:cs typeface="+mn-cs"/>
              </a:rPr>
              <a:t>ptarmigans are adapted to cold weather and may not be able to survive in parts of their current ranges.</a:t>
            </a:r>
            <a:endParaRPr lang="en-US" dirty="0"/>
          </a:p>
        </p:txBody>
      </p:sp>
      <p:sp>
        <p:nvSpPr>
          <p:cNvPr id="4" name="Slide Number Placeholder 3"/>
          <p:cNvSpPr>
            <a:spLocks noGrp="1"/>
          </p:cNvSpPr>
          <p:nvPr>
            <p:ph type="sldNum" sz="quarter" idx="10"/>
          </p:nvPr>
        </p:nvSpPr>
        <p:spPr/>
        <p:txBody>
          <a:bodyPr/>
          <a:lstStyle/>
          <a:p>
            <a:fld id="{86B98A41-6BFD-4E8E-896E-058EA4BC905A}" type="slidenum">
              <a:rPr lang="en-US" smtClean="0"/>
              <a:pPr/>
              <a:t>14</a:t>
            </a:fld>
            <a:endParaRPr lang="en-US"/>
          </a:p>
        </p:txBody>
      </p:sp>
    </p:spTree>
    <p:extLst>
      <p:ext uri="{BB962C8B-B14F-4D97-AF65-F5344CB8AC3E}">
        <p14:creationId xmlns:p14="http://schemas.microsoft.com/office/powerpoint/2010/main" val="28544659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On the other hand, warm winters benefit pests, weeds, and diseases. Mountain pine</a:t>
            </a:r>
            <a:r>
              <a:rPr lang="en-US" baseline="0" dirty="0"/>
              <a:t> beetles have killed almost 30 million acres of pine trees across the American west over the past decade. One of the reasons for the huge size of this outbreak is that the beetles are benefitting from longer growing seasons and less harsh winters. </a:t>
            </a:r>
            <a:endParaRPr lang="en-US" dirty="0"/>
          </a:p>
        </p:txBody>
      </p:sp>
      <p:sp>
        <p:nvSpPr>
          <p:cNvPr id="4" name="Slide Number Placeholder 3"/>
          <p:cNvSpPr>
            <a:spLocks noGrp="1"/>
          </p:cNvSpPr>
          <p:nvPr>
            <p:ph type="sldNum" sz="quarter" idx="10"/>
          </p:nvPr>
        </p:nvSpPr>
        <p:spPr/>
        <p:txBody>
          <a:bodyPr/>
          <a:lstStyle/>
          <a:p>
            <a:fld id="{86B98A41-6BFD-4E8E-896E-058EA4BC905A}" type="slidenum">
              <a:rPr lang="en-US" smtClean="0"/>
              <a:pPr/>
              <a:t>15</a:t>
            </a:fld>
            <a:endParaRPr lang="en-US"/>
          </a:p>
        </p:txBody>
      </p:sp>
    </p:spTree>
    <p:extLst>
      <p:ext uri="{BB962C8B-B14F-4D97-AF65-F5344CB8AC3E}">
        <p14:creationId xmlns:p14="http://schemas.microsoft.com/office/powerpoint/2010/main" val="1942345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polar regions are warming fastest, especially Siberia and northern Alaska, which means trouble as the permafrost melts and releases methane</a:t>
            </a:r>
            <a:r>
              <a:rPr lang="en-US" baseline="0" dirty="0"/>
              <a:t>. The southern Amazon is also warming rapidly, which is contributing to massive forest fires there. The Antarctic coast is also warming rapidly, which is causing its ice sheets to melt and slide into the ocean, raising sea levels.</a:t>
            </a:r>
            <a:endParaRPr lang="en-US" dirty="0"/>
          </a:p>
        </p:txBody>
      </p:sp>
      <p:sp>
        <p:nvSpPr>
          <p:cNvPr id="4" name="Slide Number Placeholder 3"/>
          <p:cNvSpPr>
            <a:spLocks noGrp="1"/>
          </p:cNvSpPr>
          <p:nvPr>
            <p:ph type="sldNum" sz="quarter" idx="10"/>
          </p:nvPr>
        </p:nvSpPr>
        <p:spPr/>
        <p:txBody>
          <a:bodyPr/>
          <a:lstStyle/>
          <a:p>
            <a:fld id="{86B98A41-6BFD-4E8E-896E-058EA4BC905A}" type="slidenum">
              <a:rPr lang="en-US" smtClean="0"/>
              <a:pPr/>
              <a:t>16</a:t>
            </a:fld>
            <a:endParaRPr lang="en-US"/>
          </a:p>
        </p:txBody>
      </p:sp>
    </p:spTree>
    <p:extLst>
      <p:ext uri="{BB962C8B-B14F-4D97-AF65-F5344CB8AC3E}">
        <p14:creationId xmlns:p14="http://schemas.microsoft.com/office/powerpoint/2010/main" val="1410408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Heat waves are becoming more frequent and more extreme.</a:t>
            </a:r>
          </a:p>
        </p:txBody>
      </p:sp>
      <p:sp>
        <p:nvSpPr>
          <p:cNvPr id="4" name="Slide Number Placeholder 3"/>
          <p:cNvSpPr>
            <a:spLocks noGrp="1"/>
          </p:cNvSpPr>
          <p:nvPr>
            <p:ph type="sldNum" sz="quarter" idx="5"/>
          </p:nvPr>
        </p:nvSpPr>
        <p:spPr/>
        <p:txBody>
          <a:bodyPr/>
          <a:lstStyle/>
          <a:p>
            <a:fld id="{86B98A41-6BFD-4E8E-896E-058EA4BC905A}" type="slidenum">
              <a:rPr lang="en-US" smtClean="0"/>
              <a:pPr/>
              <a:t>17</a:t>
            </a:fld>
            <a:endParaRPr lang="en-US"/>
          </a:p>
        </p:txBody>
      </p:sp>
    </p:spTree>
    <p:extLst>
      <p:ext uri="{BB962C8B-B14F-4D97-AF65-F5344CB8AC3E}">
        <p14:creationId xmlns:p14="http://schemas.microsoft.com/office/powerpoint/2010/main" val="18998385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Winters are also warming, which affects which plants and animals are best suited for a particular area.</a:t>
            </a:r>
          </a:p>
        </p:txBody>
      </p:sp>
      <p:sp>
        <p:nvSpPr>
          <p:cNvPr id="4" name="Slide Number Placeholder 3"/>
          <p:cNvSpPr>
            <a:spLocks noGrp="1"/>
          </p:cNvSpPr>
          <p:nvPr>
            <p:ph type="sldNum" sz="quarter" idx="10"/>
          </p:nvPr>
        </p:nvSpPr>
        <p:spPr/>
        <p:txBody>
          <a:bodyPr/>
          <a:lstStyle/>
          <a:p>
            <a:fld id="{86B98A41-6BFD-4E8E-896E-058EA4BC905A}" type="slidenum">
              <a:rPr lang="en-US" smtClean="0"/>
              <a:pPr/>
              <a:t>18</a:t>
            </a:fld>
            <a:endParaRPr lang="en-US"/>
          </a:p>
        </p:txBody>
      </p:sp>
    </p:spTree>
    <p:extLst>
      <p:ext uri="{BB962C8B-B14F-4D97-AF65-F5344CB8AC3E}">
        <p14:creationId xmlns:p14="http://schemas.microsoft.com/office/powerpoint/2010/main" val="2195254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 name="Shape 722"/>
          <p:cNvSpPr>
            <a:spLocks noGrp="1" noRot="1" noChangeAspect="1"/>
          </p:cNvSpPr>
          <p:nvPr>
            <p:ph type="sldImg"/>
          </p:nvPr>
        </p:nvSpPr>
        <p:spPr>
          <a:xfrm>
            <a:off x="381000" y="685800"/>
            <a:ext cx="6096000" cy="3429000"/>
          </a:xfrm>
          <a:prstGeom prst="rect">
            <a:avLst/>
          </a:prstGeom>
        </p:spPr>
        <p:txBody>
          <a:bodyPr/>
          <a:lstStyle/>
          <a:p>
            <a:endParaRPr/>
          </a:p>
        </p:txBody>
      </p:sp>
      <p:sp>
        <p:nvSpPr>
          <p:cNvPr id="723" name="Shape 723"/>
          <p:cNvSpPr>
            <a:spLocks noGrp="1"/>
          </p:cNvSpPr>
          <p:nvPr>
            <p:ph type="body" sz="quarter" idx="1"/>
          </p:nvPr>
        </p:nvSpPr>
        <p:spPr>
          <a:prstGeom prst="rect">
            <a:avLst/>
          </a:prstGeom>
        </p:spPr>
        <p:txBody>
          <a:bodyPr>
            <a:normAutofit/>
          </a:bodyPr>
          <a:lstStyle/>
          <a:p>
            <a:pPr>
              <a:defRPr sz="1400"/>
            </a:pPr>
            <a:r>
              <a:rPr lang="en-US" dirty="0"/>
              <a:t>93% of global warming heat goes into the ocean.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Let’s start with atmospheric physics. The energy from the sun comes into the Earth in the form of light radiation that cuts through the atmosphere and warms the planet. 29% of this energy is reflected back into space. Almost half is absorbed by the Earth’s surface. Some of this is radiated back to space as infrared radiation. Carbon</a:t>
            </a:r>
            <a:r>
              <a:rPr lang="en-US" sz="1200" baseline="0" dirty="0">
                <a:latin typeface="+mn-lt"/>
              </a:rPr>
              <a:t> dioxide, along with water vapor, methane, and a number of other molecules, </a:t>
            </a:r>
            <a:r>
              <a:rPr lang="en-US" sz="1200" dirty="0">
                <a:latin typeface="+mn-lt"/>
              </a:rPr>
              <a:t>is a greenhouse gas. It </a:t>
            </a:r>
            <a:r>
              <a:rPr lang="en-US" sz="1200" baseline="0" dirty="0">
                <a:latin typeface="+mn-lt"/>
              </a:rPr>
              <a:t>lets in the ultraviolet and light energy from the sun, but traps some of the longer-wavelength heat energy that radiates back from the surface of the Earth. Some trapping is good; it keeps the planet’s surface warm enough for life. But the problem is that we are increasing the concentration of greenhouse gases, which traps more of the outgoing infrared energy and is warming the planet beyond the levels at which ecosystems and human civilization are adapted.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dirty="0">
                <a:latin typeface="+mn-lt"/>
              </a:rPr>
              <a:t>The average solar radiation striking the top of the atmosphere is 340 watts per square meter.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dirty="0">
                <a:latin typeface="+mn-lt"/>
              </a:rPr>
              <a:t>29 percent is reflected back into space.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dirty="0">
                <a:latin typeface="+mn-lt"/>
              </a:rPr>
              <a:t>23 percent is absorbed by the atmosphere.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dirty="0">
                <a:latin typeface="+mn-lt"/>
              </a:rPr>
              <a:t>48 percent (almost half) is absorbed by the Earth’s surface.</a:t>
            </a:r>
          </a:p>
          <a:p>
            <a:pPr>
              <a:defRPr sz="1200"/>
            </a:pPr>
            <a:endParaRPr lang="en-US" sz="1200" dirty="0">
              <a:latin typeface="+mn-lt"/>
            </a:endParaRPr>
          </a:p>
        </p:txBody>
      </p:sp>
      <p:sp>
        <p:nvSpPr>
          <p:cNvPr id="4" name="Slide Number Placeholder 3"/>
          <p:cNvSpPr>
            <a:spLocks noGrp="1"/>
          </p:cNvSpPr>
          <p:nvPr>
            <p:ph type="sldNum" sz="quarter" idx="10"/>
          </p:nvPr>
        </p:nvSpPr>
        <p:spPr/>
        <p:txBody>
          <a:bodyPr/>
          <a:lstStyle/>
          <a:p>
            <a:fld id="{86B98A41-6BFD-4E8E-896E-058EA4BC905A}" type="slidenum">
              <a:rPr lang="en-US" smtClean="0"/>
              <a:pPr/>
              <a:t>2</a:t>
            </a:fld>
            <a:endParaRPr lang="en-US"/>
          </a:p>
        </p:txBody>
      </p:sp>
    </p:spTree>
    <p:extLst>
      <p:ext uri="{BB962C8B-B14F-4D97-AF65-F5344CB8AC3E}">
        <p14:creationId xmlns:p14="http://schemas.microsoft.com/office/powerpoint/2010/main" val="3696776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 name="Shape 814"/>
          <p:cNvSpPr>
            <a:spLocks noGrp="1" noRot="1" noChangeAspect="1"/>
          </p:cNvSpPr>
          <p:nvPr>
            <p:ph type="sldImg"/>
          </p:nvPr>
        </p:nvSpPr>
        <p:spPr>
          <a:xfrm>
            <a:off x="381000" y="685800"/>
            <a:ext cx="6096000" cy="3429000"/>
          </a:xfrm>
          <a:prstGeom prst="rect">
            <a:avLst/>
          </a:prstGeom>
        </p:spPr>
        <p:txBody>
          <a:bodyPr/>
          <a:lstStyle/>
          <a:p>
            <a:endParaRPr/>
          </a:p>
        </p:txBody>
      </p:sp>
      <p:sp>
        <p:nvSpPr>
          <p:cNvPr id="815" name="Shape 815"/>
          <p:cNvSpPr>
            <a:spLocks noGrp="1"/>
          </p:cNvSpPr>
          <p:nvPr>
            <p:ph type="body" sz="quarter" idx="1"/>
          </p:nvPr>
        </p:nvSpPr>
        <p:spPr>
          <a:prstGeom prst="rect">
            <a:avLst/>
          </a:prstGeom>
        </p:spPr>
        <p:txBody>
          <a:bodyPr>
            <a:normAutofit/>
          </a:bodyPr>
          <a:lstStyle/>
          <a:p>
            <a:pPr>
              <a:defRPr sz="1400"/>
            </a:pPr>
            <a:r>
              <a:rPr lang="en-US" dirty="0"/>
              <a:t>And so like land temperatures, ocean temperatures are rising. </a:t>
            </a:r>
          </a:p>
          <a:p>
            <a:pPr>
              <a:defRPr sz="1400"/>
            </a:pPr>
            <a:endParaRPr lang="en-US" dirty="0"/>
          </a:p>
          <a:p>
            <a:pPr>
              <a:defRPr sz="1400"/>
            </a:pPr>
            <a:r>
              <a:rPr lang="en-US" i="1" dirty="0"/>
              <a:t>2020 is likely to be the hottest year ever measured in the oceans. Along the Northeast Continental Shelf, ocean temperatures rose three times faster than the global average. This regional warming is accelerating dramatically, with temperatures now rising 0.25°F (0.14°C) per year (between 2007 and 2016 (NCA4)). Sea surface temperatures are projected to increase an additional 2.3°F-4.9°F (1.3-2.7°C) by 2100, depending on the emissions scenario (NCA4).</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a:solidFill>
                  <a:schemeClr val="tx1"/>
                </a:solidFill>
                <a:effectLst/>
                <a:latin typeface="+mn-lt"/>
                <a:ea typeface="+mn-ea"/>
                <a:cs typeface="+mn-cs"/>
              </a:rPr>
              <a:t>NOAA’s Northeast Fisheries Science Center has documented northward or</a:t>
            </a:r>
            <a:r>
              <a:rPr lang="en-US" sz="1200" b="0" i="0" kern="1200" baseline="0" dirty="0">
                <a:solidFill>
                  <a:schemeClr val="tx1"/>
                </a:solidFill>
                <a:effectLst/>
                <a:latin typeface="+mn-lt"/>
                <a:ea typeface="+mn-ea"/>
                <a:cs typeface="+mn-cs"/>
              </a:rPr>
              <a:t> deeper water shifts in nearly three-quarters of species that it has investigated, including important species like lobsters, mackerel, cod, flounder, haddock, and shad. </a:t>
            </a:r>
            <a:endParaRPr lang="en-US"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Rising sea temperatures are leading to changes in fish populations off the coast of Maine, where many puffin parents raise their young. Only 31% of puffin chicks are now surviving, compared to 77% before.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Algal</a:t>
            </a:r>
            <a:r>
              <a:rPr lang="en-US" baseline="0" dirty="0"/>
              <a:t> blooms are exacerbated by warmer oceans and large precipitation events, and are harmful to seabirds, turtles, dolphins, whales, manatees, fish.</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Of special concern, warmer waters cause coral bleaching: </a:t>
            </a:r>
            <a:endParaRPr lang="en-US" dirty="0"/>
          </a:p>
          <a:p>
            <a:pPr marL="148166" indent="-148166">
              <a:buSzPct val="75000"/>
              <a:buChar char="•"/>
              <a:defRPr sz="1200"/>
            </a:pPr>
            <a:r>
              <a:rPr lang="en-US" dirty="0"/>
              <a:t>Coral reefs are some of the most biodiverse habitats on the planet, home to nearly one-quarter of all ocean species.</a:t>
            </a:r>
          </a:p>
          <a:p>
            <a:pPr marL="148166" indent="-148166">
              <a:buSzPct val="75000"/>
              <a:buChar char="•"/>
              <a:defRPr sz="1200"/>
            </a:pPr>
            <a:r>
              <a:rPr lang="en-US" dirty="0"/>
              <a:t>Prolonged high water temperatures (among other factors) can cause coral polyps to expel their symbiotic algae partners that help them produce food.</a:t>
            </a:r>
          </a:p>
          <a:p>
            <a:pPr marL="148166" indent="-148166">
              <a:buSzPct val="75000"/>
              <a:buChar char="•"/>
              <a:defRPr sz="1200"/>
            </a:pPr>
            <a:r>
              <a:rPr lang="en-US" dirty="0"/>
              <a:t>The result is coral bleaching, which can kill the coral and puts the health of the whole reef system at risk.</a:t>
            </a:r>
          </a:p>
          <a:p>
            <a:pPr marL="148166" indent="-148166">
              <a:buSzPct val="75000"/>
              <a:buChar char="•"/>
              <a:defRPr sz="1200"/>
            </a:pPr>
            <a:r>
              <a:rPr lang="en-US" dirty="0"/>
              <a:t>The world’s largest reef, the Great Barrier Reef off the Australian coast, frequently suffers from catastrophic bleaching events in response to regular heat stress.</a:t>
            </a:r>
          </a:p>
          <a:p>
            <a:pPr marL="148166" indent="-148166">
              <a:buSzPct val="75000"/>
              <a:buChar char="•"/>
              <a:defRPr sz="1200"/>
            </a:pPr>
            <a:r>
              <a:rPr lang="en-US" dirty="0"/>
              <a:t>In 2016, an estimated 30% of the Great Barrier Reef’s corals died.</a:t>
            </a:r>
          </a:p>
        </p:txBody>
      </p:sp>
      <p:sp>
        <p:nvSpPr>
          <p:cNvPr id="4" name="Slide Number Placeholder 3"/>
          <p:cNvSpPr>
            <a:spLocks noGrp="1"/>
          </p:cNvSpPr>
          <p:nvPr>
            <p:ph type="sldNum" sz="quarter" idx="10"/>
          </p:nvPr>
        </p:nvSpPr>
        <p:spPr/>
        <p:txBody>
          <a:bodyPr/>
          <a:lstStyle/>
          <a:p>
            <a:fld id="{86B98A41-6BFD-4E8E-896E-058EA4BC905A}" type="slidenum">
              <a:rPr lang="en-US" smtClean="0"/>
              <a:pPr/>
              <a:t>21</a:t>
            </a:fld>
            <a:endParaRPr lang="en-US"/>
          </a:p>
        </p:txBody>
      </p:sp>
    </p:spTree>
    <p:extLst>
      <p:ext uri="{BB962C8B-B14F-4D97-AF65-F5344CB8AC3E}">
        <p14:creationId xmlns:p14="http://schemas.microsoft.com/office/powerpoint/2010/main" val="7859104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Arctic sea ice has decreased, on average, between 3.5% and 4.1% per decade since the early 1980s. In September, when ice coverage reaches its annual minimum, the extent has decreased 10.7-15.9% per decade. Arctic sea ice loss is expected to continue, very likely resulting in nearly ice-free late summers by the 2040s. </a:t>
            </a:r>
            <a:endParaRPr lang="en-US" baseline="0" dirty="0"/>
          </a:p>
        </p:txBody>
      </p:sp>
      <p:sp>
        <p:nvSpPr>
          <p:cNvPr id="4" name="Slide Number Placeholder 3"/>
          <p:cNvSpPr>
            <a:spLocks noGrp="1"/>
          </p:cNvSpPr>
          <p:nvPr>
            <p:ph type="sldNum" sz="quarter" idx="10"/>
          </p:nvPr>
        </p:nvSpPr>
        <p:spPr/>
        <p:txBody>
          <a:bodyPr/>
          <a:lstStyle/>
          <a:p>
            <a:fld id="{86B98A41-6BFD-4E8E-896E-058EA4BC905A}" type="slidenum">
              <a:rPr lang="en-US" smtClean="0"/>
              <a:pPr/>
              <a:t>22</a:t>
            </a:fld>
            <a:endParaRPr lang="en-US"/>
          </a:p>
        </p:txBody>
      </p:sp>
    </p:spTree>
    <p:extLst>
      <p:ext uri="{BB962C8B-B14F-4D97-AF65-F5344CB8AC3E}">
        <p14:creationId xmlns:p14="http://schemas.microsoft.com/office/powerpoint/2010/main" val="1107334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Glaciers and </a:t>
            </a:r>
            <a:r>
              <a:rPr lang="en-US" baseline="0" dirty="0"/>
              <a:t>ice sheets are also melting rapidly. </a:t>
            </a:r>
          </a:p>
          <a:p>
            <a:endParaRPr lang="en-US" dirty="0"/>
          </a:p>
        </p:txBody>
      </p:sp>
      <p:sp>
        <p:nvSpPr>
          <p:cNvPr id="4" name="Slide Number Placeholder 3"/>
          <p:cNvSpPr>
            <a:spLocks noGrp="1"/>
          </p:cNvSpPr>
          <p:nvPr>
            <p:ph type="sldNum" sz="quarter" idx="10"/>
          </p:nvPr>
        </p:nvSpPr>
        <p:spPr/>
        <p:txBody>
          <a:bodyPr/>
          <a:lstStyle/>
          <a:p>
            <a:fld id="{86B98A41-6BFD-4E8E-896E-058EA4BC905A}" type="slidenum">
              <a:rPr lang="en-US" smtClean="0"/>
              <a:pPr/>
              <a:t>23</a:t>
            </a:fld>
            <a:endParaRPr lang="en-US"/>
          </a:p>
        </p:txBody>
      </p:sp>
    </p:spTree>
    <p:extLst>
      <p:ext uri="{BB962C8B-B14F-4D97-AF65-F5344CB8AC3E}">
        <p14:creationId xmlns:p14="http://schemas.microsoft.com/office/powerpoint/2010/main" val="29608875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shows how ice melting is accelerating. Seasonally frozen ground is also decreasing. Spring snow cover extent, maximum snow depth, snow water equivalent in the western United States, and extreme snowfall years in the southern and western United States have all declined</a:t>
            </a:r>
            <a:r>
              <a:rPr lang="en-US" i="0" dirty="0"/>
              <a:t>, while extreme snowfall years in parts of the northern United States have increased. </a:t>
            </a:r>
            <a:r>
              <a:rPr lang="en-US" dirty="0"/>
              <a:t>Large snowpack declines are projected for the western United States, meaning less water will be available for river flow, irrigation, and drinking water.</a:t>
            </a:r>
          </a:p>
        </p:txBody>
      </p:sp>
      <p:sp>
        <p:nvSpPr>
          <p:cNvPr id="4" name="Slide Number Placeholder 3"/>
          <p:cNvSpPr>
            <a:spLocks noGrp="1"/>
          </p:cNvSpPr>
          <p:nvPr>
            <p:ph type="sldNum" sz="quarter" idx="5"/>
          </p:nvPr>
        </p:nvSpPr>
        <p:spPr/>
        <p:txBody>
          <a:bodyPr/>
          <a:lstStyle/>
          <a:p>
            <a:fld id="{86B98A41-6BFD-4E8E-896E-058EA4BC905A}" type="slidenum">
              <a:rPr lang="en-US" smtClean="0"/>
              <a:pPr/>
              <a:t>24</a:t>
            </a:fld>
            <a:endParaRPr lang="en-US"/>
          </a:p>
        </p:txBody>
      </p:sp>
    </p:spTree>
    <p:extLst>
      <p:ext uri="{BB962C8B-B14F-4D97-AF65-F5344CB8AC3E}">
        <p14:creationId xmlns:p14="http://schemas.microsoft.com/office/powerpoint/2010/main" val="41527762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Melting land ice and thermal water expansion are raising ocean levels. They have already risen an average of 20 cm since 1900. </a:t>
            </a:r>
          </a:p>
        </p:txBody>
      </p:sp>
      <p:sp>
        <p:nvSpPr>
          <p:cNvPr id="4" name="Slide Number Placeholder 3"/>
          <p:cNvSpPr>
            <a:spLocks noGrp="1"/>
          </p:cNvSpPr>
          <p:nvPr>
            <p:ph type="sldNum" sz="quarter" idx="5"/>
          </p:nvPr>
        </p:nvSpPr>
        <p:spPr/>
        <p:txBody>
          <a:bodyPr/>
          <a:lstStyle/>
          <a:p>
            <a:fld id="{86B98A41-6BFD-4E8E-896E-058EA4BC905A}" type="slidenum">
              <a:rPr lang="en-US" smtClean="0"/>
              <a:pPr/>
              <a:t>25</a:t>
            </a:fld>
            <a:endParaRPr lang="en-US"/>
          </a:p>
        </p:txBody>
      </p:sp>
    </p:spTree>
    <p:extLst>
      <p:ext uri="{BB962C8B-B14F-4D97-AF65-F5344CB8AC3E}">
        <p14:creationId xmlns:p14="http://schemas.microsoft.com/office/powerpoint/2010/main" val="20764460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Sea level rise has dramatic effects in flat areas, and it is accelerating. More than 5,000 acres of wetlands have been lost in Blackwater National Wildlife Refuge since the late 1930s. Annapolis, MD, where I live, is flooded by normal high tides now. Annapolis experienced 63 high-tide floods in 2017, compared with about four in the early 1960s.</a:t>
            </a:r>
          </a:p>
          <a:p>
            <a:endParaRPr lang="en-US" baseline="0" dirty="0"/>
          </a:p>
        </p:txBody>
      </p:sp>
      <p:sp>
        <p:nvSpPr>
          <p:cNvPr id="4" name="Slide Number Placeholder 3"/>
          <p:cNvSpPr>
            <a:spLocks noGrp="1"/>
          </p:cNvSpPr>
          <p:nvPr>
            <p:ph type="sldNum" sz="quarter" idx="10"/>
          </p:nvPr>
        </p:nvSpPr>
        <p:spPr/>
        <p:txBody>
          <a:bodyPr/>
          <a:lstStyle/>
          <a:p>
            <a:fld id="{86B98A41-6BFD-4E8E-896E-058EA4BC905A}" type="slidenum">
              <a:rPr lang="en-US" smtClean="0"/>
              <a:pPr/>
              <a:t>26</a:t>
            </a:fld>
            <a:endParaRPr lang="en-US"/>
          </a:p>
        </p:txBody>
      </p:sp>
    </p:spTree>
    <p:extLst>
      <p:ext uri="{BB962C8B-B14F-4D97-AF65-F5344CB8AC3E}">
        <p14:creationId xmlns:p14="http://schemas.microsoft.com/office/powerpoint/2010/main" val="2725791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i="0" dirty="0"/>
              <a:t>Sea level is projected to increase up to 2.4 meters by 2100, or 8 feet. We are seeing dramatic tipping points in Greenland and Antarctica with major ice sheets collapsing into the sea. </a:t>
            </a:r>
          </a:p>
          <a:p>
            <a:r>
              <a:rPr lang="en-US" i="0" dirty="0"/>
              <a:t>RCP 2.6 is the scenario where emissions peak before 2020—which they haven’t--RCP  4.5 the one where they peak around 2040, and RCP 8.5 the one where they keep increasing as usual. </a:t>
            </a:r>
          </a:p>
        </p:txBody>
      </p:sp>
      <p:sp>
        <p:nvSpPr>
          <p:cNvPr id="4" name="Slide Number Placeholder 3"/>
          <p:cNvSpPr>
            <a:spLocks noGrp="1"/>
          </p:cNvSpPr>
          <p:nvPr>
            <p:ph type="sldNum" sz="quarter" idx="10"/>
          </p:nvPr>
        </p:nvSpPr>
        <p:spPr/>
        <p:txBody>
          <a:bodyPr/>
          <a:lstStyle/>
          <a:p>
            <a:fld id="{86B98A41-6BFD-4E8E-896E-058EA4BC905A}" type="slidenum">
              <a:rPr lang="en-US" smtClean="0"/>
              <a:pPr/>
              <a:t>27</a:t>
            </a:fld>
            <a:endParaRPr lang="en-US"/>
          </a:p>
        </p:txBody>
      </p:sp>
    </p:spTree>
    <p:extLst>
      <p:ext uri="{BB962C8B-B14F-4D97-AF65-F5344CB8AC3E}">
        <p14:creationId xmlns:p14="http://schemas.microsoft.com/office/powerpoint/2010/main" val="3101214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Here’s what NYC would look like with 2.5 meters of sea level rise.</a:t>
            </a:r>
          </a:p>
        </p:txBody>
      </p:sp>
      <p:sp>
        <p:nvSpPr>
          <p:cNvPr id="4" name="Slide Number Placeholder 3"/>
          <p:cNvSpPr>
            <a:spLocks noGrp="1"/>
          </p:cNvSpPr>
          <p:nvPr>
            <p:ph type="sldNum" sz="quarter" idx="5"/>
          </p:nvPr>
        </p:nvSpPr>
        <p:spPr/>
        <p:txBody>
          <a:bodyPr/>
          <a:lstStyle/>
          <a:p>
            <a:fld id="{86B98A41-6BFD-4E8E-896E-058EA4BC905A}" type="slidenum">
              <a:rPr lang="en-US" smtClean="0"/>
              <a:pPr/>
              <a:t>28</a:t>
            </a:fld>
            <a:endParaRPr lang="en-US"/>
          </a:p>
        </p:txBody>
      </p:sp>
    </p:spTree>
    <p:extLst>
      <p:ext uri="{BB962C8B-B14F-4D97-AF65-F5344CB8AC3E}">
        <p14:creationId xmlns:p14="http://schemas.microsoft.com/office/powerpoint/2010/main" val="16219682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And here’s what Baltimore could look like.</a:t>
            </a:r>
          </a:p>
        </p:txBody>
      </p:sp>
      <p:sp>
        <p:nvSpPr>
          <p:cNvPr id="4" name="Slide Number Placeholder 3"/>
          <p:cNvSpPr>
            <a:spLocks noGrp="1"/>
          </p:cNvSpPr>
          <p:nvPr>
            <p:ph type="sldNum" sz="quarter" idx="5"/>
          </p:nvPr>
        </p:nvSpPr>
        <p:spPr/>
        <p:txBody>
          <a:bodyPr/>
          <a:lstStyle/>
          <a:p>
            <a:fld id="{86B98A41-6BFD-4E8E-896E-058EA4BC905A}" type="slidenum">
              <a:rPr lang="en-US" smtClean="0"/>
              <a:pPr/>
              <a:t>29</a:t>
            </a:fld>
            <a:endParaRPr lang="en-US"/>
          </a:p>
        </p:txBody>
      </p:sp>
    </p:spTree>
    <p:extLst>
      <p:ext uri="{BB962C8B-B14F-4D97-AF65-F5344CB8AC3E}">
        <p14:creationId xmlns:p14="http://schemas.microsoft.com/office/powerpoint/2010/main" val="2542044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These graphs show atmospheric absorption and scattering at different wavelengths. The largest absorption band of carbon dioxide is similar to the thermal emission wavelengths from the ground, and it also partly closes the window of transparency of water; hence its major effect. </a:t>
            </a:r>
          </a:p>
        </p:txBody>
      </p:sp>
      <p:sp>
        <p:nvSpPr>
          <p:cNvPr id="4" name="Slide Number Placeholder 3"/>
          <p:cNvSpPr>
            <a:spLocks noGrp="1"/>
          </p:cNvSpPr>
          <p:nvPr>
            <p:ph type="sldNum" sz="quarter" idx="5"/>
          </p:nvPr>
        </p:nvSpPr>
        <p:spPr/>
        <p:txBody>
          <a:bodyPr/>
          <a:lstStyle/>
          <a:p>
            <a:fld id="{86B98A41-6BFD-4E8E-896E-058EA4BC905A}" type="slidenum">
              <a:rPr lang="en-US" smtClean="0"/>
              <a:pPr/>
              <a:t>3</a:t>
            </a:fld>
            <a:endParaRPr lang="en-US"/>
          </a:p>
        </p:txBody>
      </p:sp>
    </p:spTree>
    <p:extLst>
      <p:ext uri="{BB962C8B-B14F-4D97-AF65-F5344CB8AC3E}">
        <p14:creationId xmlns:p14="http://schemas.microsoft.com/office/powerpoint/2010/main" val="27148985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Warmer temperatures cause more evaporation and increased vapor concentrations in the air, which leads to bigger storms and worse droughts.</a:t>
            </a:r>
          </a:p>
          <a:p>
            <a:endParaRPr lang="en-US" dirty="0"/>
          </a:p>
        </p:txBody>
      </p:sp>
      <p:sp>
        <p:nvSpPr>
          <p:cNvPr id="4" name="Slide Number Placeholder 3"/>
          <p:cNvSpPr>
            <a:spLocks noGrp="1"/>
          </p:cNvSpPr>
          <p:nvPr>
            <p:ph type="sldNum" sz="quarter" idx="10"/>
          </p:nvPr>
        </p:nvSpPr>
        <p:spPr/>
        <p:txBody>
          <a:bodyPr/>
          <a:lstStyle/>
          <a:p>
            <a:fld id="{86B98A41-6BFD-4E8E-896E-058EA4BC905A}" type="slidenum">
              <a:rPr lang="en-US" smtClean="0"/>
              <a:pPr/>
              <a:t>30</a:t>
            </a:fld>
            <a:endParaRPr lang="en-US"/>
          </a:p>
        </p:txBody>
      </p:sp>
    </p:spTree>
    <p:extLst>
      <p:ext uri="{BB962C8B-B14F-4D97-AF65-F5344CB8AC3E}">
        <p14:creationId xmlns:p14="http://schemas.microsoft.com/office/powerpoint/2010/main" val="21994916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intensity, frequency, and duration of North Atlantic hurricanes, as well as the frequency of the strongest </a:t>
            </a:r>
            <a:r>
              <a:rPr lang="en-US" sz="1200" b="0" i="1" kern="1200" dirty="0">
                <a:solidFill>
                  <a:schemeClr val="tx1"/>
                </a:solidFill>
                <a:effectLst/>
                <a:latin typeface="+mn-lt"/>
                <a:ea typeface="+mn-ea"/>
                <a:cs typeface="+mn-cs"/>
              </a:rPr>
              <a:t>(Category 4 and 5) </a:t>
            </a:r>
            <a:r>
              <a:rPr lang="en-US" sz="1200" b="0" i="0" kern="1200" dirty="0">
                <a:solidFill>
                  <a:schemeClr val="tx1"/>
                </a:solidFill>
                <a:effectLst/>
                <a:latin typeface="+mn-lt"/>
                <a:ea typeface="+mn-ea"/>
                <a:cs typeface="+mn-cs"/>
              </a:rPr>
              <a:t>hurricanes, have all increased since the early 1980s. Models project that hurricane intensities and precipitation will further increase as the climate warms. </a:t>
            </a:r>
          </a:p>
        </p:txBody>
      </p:sp>
      <p:sp>
        <p:nvSpPr>
          <p:cNvPr id="4" name="Slide Number Placeholder 3"/>
          <p:cNvSpPr>
            <a:spLocks noGrp="1"/>
          </p:cNvSpPr>
          <p:nvPr>
            <p:ph type="sldNum" sz="quarter" idx="5"/>
          </p:nvPr>
        </p:nvSpPr>
        <p:spPr/>
        <p:txBody>
          <a:bodyPr/>
          <a:lstStyle/>
          <a:p>
            <a:fld id="{86B98A41-6BFD-4E8E-896E-058EA4BC905A}" type="slidenum">
              <a:rPr lang="en-US" smtClean="0"/>
              <a:pPr/>
              <a:t>31</a:t>
            </a:fld>
            <a:endParaRPr lang="en-US"/>
          </a:p>
        </p:txBody>
      </p:sp>
    </p:spTree>
    <p:extLst>
      <p:ext uri="{BB962C8B-B14F-4D97-AF65-F5344CB8AC3E}">
        <p14:creationId xmlns:p14="http://schemas.microsoft.com/office/powerpoint/2010/main" val="10212623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Sea level rise is expected to further increase the extent of inland flooding from coastal storms. Shown here is flooding in downtown Annapolis, MD (where I live) from Hurricane Isabel.</a:t>
            </a:r>
            <a:endParaRPr lang="en-US" dirty="0"/>
          </a:p>
        </p:txBody>
      </p:sp>
      <p:sp>
        <p:nvSpPr>
          <p:cNvPr id="4" name="Slide Number Placeholder 3"/>
          <p:cNvSpPr>
            <a:spLocks noGrp="1"/>
          </p:cNvSpPr>
          <p:nvPr>
            <p:ph type="sldNum" sz="quarter" idx="5"/>
          </p:nvPr>
        </p:nvSpPr>
        <p:spPr/>
        <p:txBody>
          <a:bodyPr/>
          <a:lstStyle/>
          <a:p>
            <a:fld id="{86B98A41-6BFD-4E8E-896E-058EA4BC905A}" type="slidenum">
              <a:rPr lang="en-US" smtClean="0"/>
              <a:pPr/>
              <a:t>32</a:t>
            </a:fld>
            <a:endParaRPr lang="en-US"/>
          </a:p>
        </p:txBody>
      </p:sp>
    </p:spTree>
    <p:extLst>
      <p:ext uri="{BB962C8B-B14F-4D97-AF65-F5344CB8AC3E}">
        <p14:creationId xmlns:p14="http://schemas.microsoft.com/office/powerpoint/2010/main" val="518386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Many</a:t>
            </a:r>
            <a:r>
              <a:rPr lang="en-US" baseline="0" dirty="0"/>
              <a:t> regions of the country are already seeing more of their precipitation being concentrated into heavier precipitation events, creating potentially severe flooding. Then, we’re seeing longer periods of drought in between those strong storms.</a:t>
            </a:r>
            <a:endParaRPr lang="en-US" dirty="0"/>
          </a:p>
        </p:txBody>
      </p:sp>
      <p:sp>
        <p:nvSpPr>
          <p:cNvPr id="4" name="Slide Number Placeholder 3"/>
          <p:cNvSpPr>
            <a:spLocks noGrp="1"/>
          </p:cNvSpPr>
          <p:nvPr>
            <p:ph type="sldNum" sz="quarter" idx="10"/>
          </p:nvPr>
        </p:nvSpPr>
        <p:spPr/>
        <p:txBody>
          <a:bodyPr/>
          <a:lstStyle/>
          <a:p>
            <a:fld id="{86B98A41-6BFD-4E8E-896E-058EA4BC905A}" type="slidenum">
              <a:rPr lang="en-US" smtClean="0"/>
              <a:pPr/>
              <a:t>33</a:t>
            </a:fld>
            <a:endParaRPr lang="en-US"/>
          </a:p>
        </p:txBody>
      </p:sp>
    </p:spTree>
    <p:extLst>
      <p:ext uri="{BB962C8B-B14F-4D97-AF65-F5344CB8AC3E}">
        <p14:creationId xmlns:p14="http://schemas.microsoft.com/office/powerpoint/2010/main" val="11001130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sz="1800" b="0" i="0" u="none" strike="noStrike" dirty="0">
                <a:solidFill>
                  <a:srgbClr val="000000"/>
                </a:solidFill>
                <a:effectLst/>
                <a:latin typeface="Arial" panose="020B0604020202020204" pitchFamily="34" charset="0"/>
              </a:rPr>
              <a:t>Due to higher temperatures increasing evapotranspiration, droughts have reached record intensity in parts of the U.S. </a:t>
            </a:r>
            <a:r>
              <a:rPr lang="en-US" sz="1800" dirty="0"/>
              <a:t>T</a:t>
            </a:r>
            <a:r>
              <a:rPr lang="en-US" sz="1800" baseline="0" dirty="0"/>
              <a:t>he western US, especially the Southwest, is predicted to dry even further due to reductions in precipitation and increased evaporation. The Southwest is already in a mega-drought, the worst in 500 years, and the Pacific coast has also experienced severe droughts recently. </a:t>
            </a:r>
            <a:endParaRPr lang="en-US" dirty="0"/>
          </a:p>
        </p:txBody>
      </p:sp>
      <p:sp>
        <p:nvSpPr>
          <p:cNvPr id="4" name="Slide Number Placeholder 3"/>
          <p:cNvSpPr>
            <a:spLocks noGrp="1"/>
          </p:cNvSpPr>
          <p:nvPr>
            <p:ph type="sldNum" sz="quarter" idx="10"/>
          </p:nvPr>
        </p:nvSpPr>
        <p:spPr/>
        <p:txBody>
          <a:bodyPr/>
          <a:lstStyle/>
          <a:p>
            <a:fld id="{86B98A41-6BFD-4E8E-896E-058EA4BC905A}" type="slidenum">
              <a:rPr lang="en-US" smtClean="0"/>
              <a:pPr/>
              <a:t>34</a:t>
            </a:fld>
            <a:endParaRPr lang="en-US"/>
          </a:p>
        </p:txBody>
      </p:sp>
    </p:spTree>
    <p:extLst>
      <p:ext uri="{BB962C8B-B14F-4D97-AF65-F5344CB8AC3E}">
        <p14:creationId xmlns:p14="http://schemas.microsoft.com/office/powerpoint/2010/main" val="16947981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sz="1800" b="0" i="0" u="none" strike="noStrike" dirty="0">
                <a:solidFill>
                  <a:srgbClr val="000000"/>
                </a:solidFill>
                <a:effectLst/>
                <a:latin typeface="Arial" panose="020B0604020202020204" pitchFamily="34" charset="0"/>
              </a:rPr>
              <a:t>With increased drought, we are seeing increasingly calamitous fires all over the world. The incidence of large forest fires in the western U.S. and Alaska has increased since the early 1980s, and is projected to further increase as the climate warms.</a:t>
            </a:r>
          </a:p>
        </p:txBody>
      </p:sp>
      <p:sp>
        <p:nvSpPr>
          <p:cNvPr id="4" name="Slide Number Placeholder 3"/>
          <p:cNvSpPr>
            <a:spLocks noGrp="1"/>
          </p:cNvSpPr>
          <p:nvPr>
            <p:ph type="sldNum" sz="quarter" idx="10"/>
          </p:nvPr>
        </p:nvSpPr>
        <p:spPr/>
        <p:txBody>
          <a:bodyPr/>
          <a:lstStyle/>
          <a:p>
            <a:fld id="{86B98A41-6BFD-4E8E-896E-058EA4BC905A}" type="slidenum">
              <a:rPr lang="en-US" smtClean="0"/>
              <a:pPr/>
              <a:t>35</a:t>
            </a:fld>
            <a:endParaRPr lang="en-US"/>
          </a:p>
        </p:txBody>
      </p:sp>
    </p:spTree>
    <p:extLst>
      <p:ext uri="{BB962C8B-B14F-4D97-AF65-F5344CB8AC3E}">
        <p14:creationId xmlns:p14="http://schemas.microsoft.com/office/powerpoint/2010/main" val="36721658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The world’s oceans take up roughly a quarter of the carbon dioxide emitted every year. Most</a:t>
            </a:r>
            <a:r>
              <a:rPr lang="en-US" sz="1200" kern="1200" baseline="0" dirty="0">
                <a:solidFill>
                  <a:schemeClr val="tx1"/>
                </a:solidFill>
                <a:effectLst/>
                <a:latin typeface="+mn-lt"/>
                <a:ea typeface="+mn-ea"/>
                <a:cs typeface="+mn-cs"/>
              </a:rPr>
              <a:t> of this </a:t>
            </a:r>
            <a:r>
              <a:rPr lang="en-US" sz="1200" kern="1200" dirty="0">
                <a:solidFill>
                  <a:schemeClr val="tx1"/>
                </a:solidFill>
                <a:effectLst/>
                <a:latin typeface="+mn-lt"/>
                <a:ea typeface="+mn-ea"/>
                <a:cs typeface="+mn-cs"/>
              </a:rPr>
              <a:t>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dissolves into the surface seawater and forms carbonic acid. The oceans have become 30% more acidic, and hydrogen ion concentration is projected to continue to increase at 0.5% to 1.0% per year.</a:t>
            </a:r>
          </a:p>
        </p:txBody>
      </p:sp>
      <p:sp>
        <p:nvSpPr>
          <p:cNvPr id="4" name="Slide Number Placeholder 3"/>
          <p:cNvSpPr>
            <a:spLocks noGrp="1"/>
          </p:cNvSpPr>
          <p:nvPr>
            <p:ph type="sldNum" sz="quarter" idx="10"/>
          </p:nvPr>
        </p:nvSpPr>
        <p:spPr/>
        <p:txBody>
          <a:bodyPr/>
          <a:lstStyle/>
          <a:p>
            <a:fld id="{86B98A41-6BFD-4E8E-896E-058EA4BC905A}" type="slidenum">
              <a:rPr lang="en-US" smtClean="0"/>
              <a:pPr/>
              <a:t>36</a:t>
            </a:fld>
            <a:endParaRPr lang="en-US"/>
          </a:p>
        </p:txBody>
      </p:sp>
    </p:spTree>
    <p:extLst>
      <p:ext uri="{BB962C8B-B14F-4D97-AF65-F5344CB8AC3E}">
        <p14:creationId xmlns:p14="http://schemas.microsoft.com/office/powerpoint/2010/main" val="12566437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sz="1200" b="0" kern="1200" dirty="0">
                <a:solidFill>
                  <a:schemeClr val="tx1"/>
                </a:solidFill>
                <a:effectLst/>
                <a:latin typeface="+mn-lt"/>
                <a:ea typeface="+mn-ea"/>
                <a:cs typeface="+mn-cs"/>
              </a:rPr>
              <a:t>This impacts shell formation and the entire food webs of the oceans.</a:t>
            </a:r>
          </a:p>
        </p:txBody>
      </p:sp>
      <p:sp>
        <p:nvSpPr>
          <p:cNvPr id="4" name="Slide Number Placeholder 3"/>
          <p:cNvSpPr>
            <a:spLocks noGrp="1"/>
          </p:cNvSpPr>
          <p:nvPr>
            <p:ph type="sldNum" sz="quarter" idx="10"/>
          </p:nvPr>
        </p:nvSpPr>
        <p:spPr/>
        <p:txBody>
          <a:bodyPr/>
          <a:lstStyle/>
          <a:p>
            <a:fld id="{86B98A41-6BFD-4E8E-896E-058EA4BC905A}" type="slidenum">
              <a:rPr lang="en-US" smtClean="0"/>
              <a:pPr/>
              <a:t>37</a:t>
            </a:fld>
            <a:endParaRPr lang="en-US"/>
          </a:p>
        </p:txBody>
      </p:sp>
    </p:spTree>
    <p:extLst>
      <p:ext uri="{BB962C8B-B14F-4D97-AF65-F5344CB8AC3E}">
        <p14:creationId xmlns:p14="http://schemas.microsoft.com/office/powerpoint/2010/main" val="16707022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8" name="Shape 5558"/>
          <p:cNvSpPr>
            <a:spLocks noGrp="1" noRot="1" noChangeAspect="1"/>
          </p:cNvSpPr>
          <p:nvPr>
            <p:ph type="sldImg"/>
          </p:nvPr>
        </p:nvSpPr>
        <p:spPr>
          <a:xfrm>
            <a:off x="381000" y="685800"/>
            <a:ext cx="6096000" cy="3429000"/>
          </a:xfrm>
          <a:prstGeom prst="rect">
            <a:avLst/>
          </a:prstGeom>
        </p:spPr>
        <p:txBody>
          <a:bodyPr/>
          <a:lstStyle/>
          <a:p>
            <a:endParaRPr/>
          </a:p>
        </p:txBody>
      </p:sp>
      <p:sp>
        <p:nvSpPr>
          <p:cNvPr id="5559" name="Shape 5559"/>
          <p:cNvSpPr>
            <a:spLocks noGrp="1"/>
          </p:cNvSpPr>
          <p:nvPr>
            <p:ph type="body" sz="quarter" idx="1"/>
          </p:nvPr>
        </p:nvSpPr>
        <p:spPr>
          <a:prstGeom prst="rect">
            <a:avLst/>
          </a:prstGeom>
        </p:spPr>
        <p:txBody>
          <a:bodyPr>
            <a:normAutofit/>
          </a:bodyPr>
          <a:lstStyle/>
          <a:p>
            <a:pPr>
              <a:defRPr b="1"/>
            </a:pPr>
            <a:r>
              <a:rPr lang="en-US" b="0" dirty="0"/>
              <a:t>Climate change can increase the risk of many infectious diseases, through increased temperatures, heavier rainfalls, and tropical diseases moving further north. Warming can allow mosquitos or ticks to expand their habitat ranges and reproduce more frequently. Some viruses also incubate faster inside mosquitos and other vectors when temperatures are hotter.</a:t>
            </a:r>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Phenology refers to</a:t>
            </a:r>
            <a:r>
              <a:rPr lang="en-US" baseline="0" dirty="0"/>
              <a:t> the timing of life events: </a:t>
            </a:r>
            <a:r>
              <a:rPr lang="en-US" dirty="0"/>
              <a:t>Migration, flowering, pollination, seasonal color change are important for many species. If part of the equation is flexible (tied to climate</a:t>
            </a:r>
            <a:r>
              <a:rPr lang="en-US" baseline="0" dirty="0"/>
              <a:t> cues) and part isn’t (e.g., cued to day lengths) that no longer correspond to weather events.</a:t>
            </a:r>
            <a:endParaRPr lang="en-US" dirty="0"/>
          </a:p>
          <a:p>
            <a:r>
              <a:rPr lang="en-US" sz="1200" b="0" i="0" kern="1200" dirty="0">
                <a:solidFill>
                  <a:schemeClr val="tx1"/>
                </a:solidFill>
                <a:effectLst/>
                <a:latin typeface="+mn-lt"/>
                <a:ea typeface="+mn-ea"/>
                <a:cs typeface="+mn-cs"/>
              </a:rPr>
              <a:t>Can be</a:t>
            </a:r>
            <a:r>
              <a:rPr lang="en-US" sz="1200" b="0" i="0" kern="1200" baseline="0" dirty="0">
                <a:solidFill>
                  <a:schemeClr val="tx1"/>
                </a:solidFill>
                <a:effectLst/>
                <a:latin typeface="+mn-lt"/>
                <a:ea typeface="+mn-ea"/>
                <a:cs typeface="+mn-cs"/>
              </a:rPr>
              <a:t> annoying: You book your flight to DC for the Cherry blossom festival for Mid-April and the bloom happens in late March.</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Can be fatal: For instance, if a species migrates based on changes in day length, but a food supply that it requires is responding to cues of temperature or snow</a:t>
            </a:r>
            <a:r>
              <a:rPr lang="en-US" sz="1200" b="0" i="0" kern="1200" baseline="0" dirty="0">
                <a:solidFill>
                  <a:schemeClr val="tx1"/>
                </a:solidFill>
                <a:effectLst/>
                <a:latin typeface="+mn-lt"/>
                <a:ea typeface="+mn-ea"/>
                <a:cs typeface="+mn-cs"/>
              </a:rPr>
              <a:t> melt, these interactions can be thrown off.</a:t>
            </a:r>
          </a:p>
          <a:p>
            <a:endParaRPr lang="en-US" sz="1200" b="0" i="0" kern="1200" baseline="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 shift in coat color is caused by release of hormones in the brain in response to changes in the amount of daylight. Historically, these changes in day length were reliably correlated to the onset of snow cover in the fall, and its melt in the spring. However, with the climate warming in these areas, the number of days with snow cover is decreasing. In both fall and spring, researchers are seeing more hares whose color no longer matches their environment. By tracking individual animals, they have also learned that mortality from predation is much higher at these times, when they are so conspicuous. While hares in a few locations stay brown year-round, researchers have not found any flexibility in the timing of autumn molt for populations that change color</a:t>
            </a:r>
            <a:endParaRPr lang="en-US" sz="1200" b="0" i="0" kern="1200" baseline="0" dirty="0">
              <a:solidFill>
                <a:schemeClr val="tx1"/>
              </a:solidFill>
              <a:effectLst/>
              <a:latin typeface="+mn-lt"/>
              <a:ea typeface="+mn-ea"/>
              <a:cs typeface="+mn-cs"/>
            </a:endParaRPr>
          </a:p>
          <a:p>
            <a:endParaRPr lang="en-US" sz="1200" b="0" i="0" kern="1200" baseline="0" dirty="0">
              <a:solidFill>
                <a:schemeClr val="tx1"/>
              </a:solidFill>
              <a:effectLst/>
              <a:latin typeface="+mn-lt"/>
              <a:ea typeface="+mn-ea"/>
              <a:cs typeface="+mn-cs"/>
            </a:endParaRPr>
          </a:p>
          <a:p>
            <a:r>
              <a:rPr lang="en-US" sz="1200" b="0" i="0" u="none" strike="noStrike" kern="1200" baseline="0" dirty="0">
                <a:solidFill>
                  <a:schemeClr val="tx1"/>
                </a:solidFill>
                <a:latin typeface="+mn-lt"/>
                <a:ea typeface="+mn-ea"/>
                <a:cs typeface="+mn-cs"/>
              </a:rPr>
              <a:t>In a 2003 paper, Parmesan and </a:t>
            </a:r>
            <a:r>
              <a:rPr lang="en-US" sz="1200" b="0" i="0" u="none" strike="noStrike" kern="1200" baseline="0" dirty="0" err="1">
                <a:solidFill>
                  <a:schemeClr val="tx1"/>
                </a:solidFill>
                <a:latin typeface="+mn-lt"/>
                <a:ea typeface="+mn-ea"/>
                <a:cs typeface="+mn-cs"/>
              </a:rPr>
              <a:t>Yohe</a:t>
            </a:r>
            <a:r>
              <a:rPr lang="en-US" sz="1200" b="0" i="0" u="none" strike="noStrike" kern="1200" baseline="0" dirty="0">
                <a:solidFill>
                  <a:schemeClr val="tx1"/>
                </a:solidFill>
                <a:latin typeface="+mn-lt"/>
                <a:ea typeface="+mn-ea"/>
                <a:cs typeface="+mn-cs"/>
              </a:rPr>
              <a:t> analyzed 172 species and showed that migratory birds, amphibians and other animals were breeding earlier in the spring, and plants and flora blooming earlier. These behaviors have happened an average of two days per decade earlier than normal. A review of a larger set of less-detailed studies produced similar results. Global warming accounted for a shift to an earlier spring for 677 species studied. And 80 percent of the changes in distributions of 893 species could be predicted by climate change.</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For example, ecologist</a:t>
            </a:r>
            <a:r>
              <a:rPr lang="en-US" sz="1200" b="0" i="0" kern="1200" baseline="0" dirty="0">
                <a:solidFill>
                  <a:schemeClr val="tx1"/>
                </a:solidFill>
                <a:effectLst/>
                <a:latin typeface="+mn-lt"/>
                <a:ea typeface="+mn-ea"/>
                <a:cs typeface="+mn-cs"/>
              </a:rPr>
              <a:t> David </a:t>
            </a:r>
            <a:r>
              <a:rPr lang="en-US" sz="1200" b="0" i="0" kern="1200" dirty="0">
                <a:solidFill>
                  <a:schemeClr val="tx1"/>
                </a:solidFill>
                <a:effectLst/>
                <a:latin typeface="+mn-lt"/>
                <a:ea typeface="+mn-ea"/>
                <a:cs typeface="+mn-cs"/>
              </a:rPr>
              <a:t>Inouye has found that in the Colorado mountains, has seen the winter snow melt earlier, the result of warmer springs, less snowfall during the winter and more dust carried in by storms, which accelerates melting. The last frost, however, continues to happen at about the same time. this is bad for the Mormon fritillary butterfly since an early start to the growing season may put caterpillars and the flower buds that could later feed adult butterflies at the mercy of frosts. Migratory broad-tailed hummingbirds, which also consume the flowers' nectar, are arriving earlier in the spring now, but they aren't quite keeping pace with the first flowers, a potential mismatch that could ultimately lead to fewer flowers for the birds to pollinate, said Inouye.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Snowshoe</a:t>
            </a:r>
            <a:r>
              <a:rPr lang="en-US" sz="1200" b="0" i="0" kern="1200" baseline="0" dirty="0">
                <a:solidFill>
                  <a:schemeClr val="tx1"/>
                </a:solidFill>
                <a:effectLst/>
                <a:latin typeface="+mn-lt"/>
                <a:ea typeface="+mn-ea"/>
                <a:cs typeface="+mn-cs"/>
              </a:rPr>
              <a:t> hares and several other arctic species turn white in winter and brown in summer for camouflage (from either predators or prey).  Some of these changes are now happening “out of season.”</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B98A41-6BFD-4E8E-896E-058EA4BC905A}" type="slidenum">
              <a:rPr lang="en-US" smtClean="0"/>
              <a:pPr/>
              <a:t>39</a:t>
            </a:fld>
            <a:endParaRPr lang="en-US"/>
          </a:p>
        </p:txBody>
      </p:sp>
    </p:spTree>
    <p:extLst>
      <p:ext uri="{BB962C8B-B14F-4D97-AF65-F5344CB8AC3E}">
        <p14:creationId xmlns:p14="http://schemas.microsoft.com/office/powerpoint/2010/main" val="3635683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u="none" strike="noStrike" dirty="0">
                <a:solidFill>
                  <a:schemeClr val="tx1"/>
                </a:solidFill>
                <a:effectLst/>
                <a:latin typeface="Arial" panose="020B0604020202020204" pitchFamily="34" charset="0"/>
                <a:hlinkClick r:id="rId3" tooltip="Radiative forcing">
                  <a:extLst>
                    <a:ext uri="{A12FA001-AC4F-418D-AE19-62706E023703}">
                      <ahyp:hlinkClr xmlns:ahyp="http://schemas.microsoft.com/office/drawing/2018/hyperlinkcolor" val="tx"/>
                    </a:ext>
                  </a:extLst>
                </a:hlinkClick>
              </a:rPr>
              <a:t>This shows radiative forcing</a:t>
            </a:r>
            <a:r>
              <a:rPr lang="en-US" b="0" i="0" u="none" dirty="0">
                <a:solidFill>
                  <a:schemeClr val="tx1"/>
                </a:solidFill>
                <a:effectLst/>
                <a:latin typeface="Arial" panose="020B0604020202020204" pitchFamily="34" charset="0"/>
              </a:rPr>
              <a:t> </a:t>
            </a:r>
            <a:r>
              <a:rPr lang="en-US" b="0" i="0" dirty="0">
                <a:solidFill>
                  <a:srgbClr val="202122"/>
                </a:solidFill>
                <a:effectLst/>
                <a:latin typeface="Arial" panose="020B0604020202020204" pitchFamily="34" charset="0"/>
              </a:rPr>
              <a:t>of different greenhouse gases.</a:t>
            </a:r>
          </a:p>
          <a:p>
            <a:pPr algn="l">
              <a:buFont typeface="Arial" panose="020B0604020202020204" pitchFamily="34" charset="0"/>
              <a:buChar char="•"/>
            </a:pPr>
            <a:r>
              <a:rPr lang="en-US" b="0" i="0" dirty="0">
                <a:solidFill>
                  <a:srgbClr val="202122"/>
                </a:solidFill>
                <a:effectLst/>
                <a:latin typeface="Arial" panose="020B0604020202020204" pitchFamily="34" charset="0"/>
              </a:rPr>
              <a:t> Because it is the most abundant, </a:t>
            </a:r>
            <a:r>
              <a:rPr lang="en-US" b="0" i="0" dirty="0">
                <a:solidFill>
                  <a:srgbClr val="212121"/>
                </a:solidFill>
                <a:effectLst/>
                <a:latin typeface="Source Sans Pro" panose="020B0503030403020204" pitchFamily="34" charset="0"/>
              </a:rPr>
              <a:t>CO</a:t>
            </a:r>
            <a:r>
              <a:rPr lang="en-US" b="0" i="0" baseline="-25000" dirty="0">
                <a:solidFill>
                  <a:srgbClr val="212121"/>
                </a:solidFill>
                <a:effectLst/>
                <a:latin typeface="Source Sans Pro" panose="020B0503030403020204" pitchFamily="34" charset="0"/>
              </a:rPr>
              <a:t>2 </a:t>
            </a:r>
            <a:r>
              <a:rPr lang="en-US" b="0" i="0" dirty="0">
                <a:solidFill>
                  <a:srgbClr val="212121"/>
                </a:solidFill>
                <a:effectLst/>
                <a:latin typeface="Source Sans Pro" panose="020B0503030403020204" pitchFamily="34" charset="0"/>
              </a:rPr>
              <a:t>is the largest driver of climate change. And it remains in the atmosphere for thousands of years.</a:t>
            </a:r>
          </a:p>
          <a:p>
            <a:pPr algn="l">
              <a:buFont typeface="Arial" panose="020B0604020202020204" pitchFamily="34" charset="0"/>
              <a:buChar char="•"/>
            </a:pPr>
            <a:r>
              <a:rPr lang="en-US" b="0" i="0" dirty="0">
                <a:solidFill>
                  <a:srgbClr val="212121"/>
                </a:solidFill>
                <a:effectLst/>
                <a:latin typeface="Source Sans Pro" panose="020B0503030403020204" pitchFamily="34" charset="0"/>
              </a:rPr>
              <a:t> Methane only lasts about a decade in the atmosphere. But it absorbs much more energy than CO</a:t>
            </a:r>
            <a:r>
              <a:rPr lang="en-US" b="0" i="0" baseline="-25000" dirty="0">
                <a:solidFill>
                  <a:srgbClr val="212121"/>
                </a:solidFill>
                <a:effectLst/>
                <a:latin typeface="Source Sans Pro" panose="020B0503030403020204" pitchFamily="34" charset="0"/>
              </a:rPr>
              <a:t>2</a:t>
            </a:r>
            <a:r>
              <a:rPr lang="en-US" b="0" i="0" dirty="0">
                <a:solidFill>
                  <a:srgbClr val="212121"/>
                </a:solidFill>
                <a:effectLst/>
                <a:latin typeface="Source Sans Pro" panose="020B0503030403020204" pitchFamily="34" charset="0"/>
              </a:rPr>
              <a:t>, and is the second most significant GHG.</a:t>
            </a:r>
          </a:p>
          <a:p>
            <a:pPr algn="l">
              <a:buFont typeface="Arial" panose="020B0604020202020204" pitchFamily="34" charset="0"/>
              <a:buChar char="•"/>
            </a:pPr>
            <a:r>
              <a:rPr lang="en-US" b="0" i="0" dirty="0">
                <a:solidFill>
                  <a:srgbClr val="212121"/>
                </a:solidFill>
                <a:effectLst/>
                <a:latin typeface="Source Sans Pro" panose="020B0503030403020204" pitchFamily="34" charset="0"/>
              </a:rPr>
              <a:t> Nitrous Oxide (N</a:t>
            </a:r>
            <a:r>
              <a:rPr lang="en-US" b="0" i="0" baseline="-25000" dirty="0">
                <a:solidFill>
                  <a:srgbClr val="212121"/>
                </a:solidFill>
                <a:effectLst/>
                <a:latin typeface="Source Sans Pro" panose="020B0503030403020204" pitchFamily="34" charset="0"/>
              </a:rPr>
              <a:t>2</a:t>
            </a:r>
            <a:r>
              <a:rPr lang="en-US" b="0" i="0" dirty="0">
                <a:solidFill>
                  <a:srgbClr val="212121"/>
                </a:solidFill>
                <a:effectLst/>
                <a:latin typeface="Source Sans Pro" panose="020B0503030403020204" pitchFamily="34" charset="0"/>
              </a:rPr>
              <a:t>O) also absorbs more energy than CO</a:t>
            </a:r>
            <a:r>
              <a:rPr lang="en-US" b="0" i="0" baseline="-25000" dirty="0">
                <a:solidFill>
                  <a:srgbClr val="212121"/>
                </a:solidFill>
                <a:effectLst/>
                <a:latin typeface="Source Sans Pro" panose="020B0503030403020204" pitchFamily="34" charset="0"/>
              </a:rPr>
              <a:t>2</a:t>
            </a:r>
            <a:r>
              <a:rPr lang="en-US" b="0" i="0" dirty="0">
                <a:solidFill>
                  <a:srgbClr val="212121"/>
                </a:solidFill>
                <a:effectLst/>
                <a:latin typeface="Source Sans Pro" panose="020B0503030403020204" pitchFamily="34" charset="0"/>
              </a:rPr>
              <a:t>. It remains in the atmosphere for more than 100 years, on average.</a:t>
            </a:r>
          </a:p>
          <a:p>
            <a:pPr algn="l">
              <a:buFont typeface="Arial" panose="020B0604020202020204" pitchFamily="34" charset="0"/>
              <a:buChar char="•"/>
            </a:pPr>
            <a:r>
              <a:rPr lang="en-US" b="0" i="0" dirty="0">
                <a:solidFill>
                  <a:srgbClr val="212121"/>
                </a:solidFill>
                <a:effectLst/>
                <a:latin typeface="Source Sans Pro" panose="020B0503030403020204" pitchFamily="34" charset="0"/>
              </a:rPr>
              <a:t> Chlorofluorocarbons (CFCs), hydrofluorocarbons (HFCs), hydrochlorofluorocarbons (HCFCs), perfluorocarbons (PFCs), and sulfur hexafluoride (SF</a:t>
            </a:r>
            <a:r>
              <a:rPr lang="en-US" b="0" i="0" baseline="-25000" dirty="0">
                <a:solidFill>
                  <a:srgbClr val="212121"/>
                </a:solidFill>
                <a:effectLst/>
                <a:latin typeface="Source Sans Pro" panose="020B0503030403020204" pitchFamily="34" charset="0"/>
              </a:rPr>
              <a:t>6</a:t>
            </a:r>
            <a:r>
              <a:rPr lang="en-US" b="0" i="0" dirty="0">
                <a:solidFill>
                  <a:srgbClr val="212121"/>
                </a:solidFill>
                <a:effectLst/>
                <a:latin typeface="Source Sans Pro" panose="020B0503030403020204" pitchFamily="34" charset="0"/>
              </a:rPr>
              <a:t>) are sometimes called high-global warming potential gases because each molecule traps thousands of times more heat than a CO</a:t>
            </a:r>
            <a:r>
              <a:rPr lang="en-US" b="0" i="0" baseline="-25000" dirty="0">
                <a:solidFill>
                  <a:srgbClr val="212121"/>
                </a:solidFill>
                <a:effectLst/>
                <a:latin typeface="Source Sans Pro" panose="020B0503030403020204" pitchFamily="34" charset="0"/>
              </a:rPr>
              <a:t>2</a:t>
            </a:r>
            <a:r>
              <a:rPr lang="en-US" b="0" i="0" dirty="0">
                <a:solidFill>
                  <a:srgbClr val="212121"/>
                </a:solidFill>
                <a:effectLst/>
                <a:latin typeface="Source Sans Pro" panose="020B0503030403020204" pitchFamily="34" charset="0"/>
              </a:rPr>
              <a:t> molecule.</a:t>
            </a:r>
          </a:p>
          <a:p>
            <a:endParaRPr lang="en-US" dirty="0"/>
          </a:p>
        </p:txBody>
      </p:sp>
      <p:sp>
        <p:nvSpPr>
          <p:cNvPr id="4" name="Slide Number Placeholder 3"/>
          <p:cNvSpPr>
            <a:spLocks noGrp="1"/>
          </p:cNvSpPr>
          <p:nvPr>
            <p:ph type="sldNum" sz="quarter" idx="5"/>
          </p:nvPr>
        </p:nvSpPr>
        <p:spPr/>
        <p:txBody>
          <a:bodyPr/>
          <a:lstStyle/>
          <a:p>
            <a:fld id="{86B98A41-6BFD-4E8E-896E-058EA4BC905A}" type="slidenum">
              <a:rPr lang="en-US" smtClean="0"/>
              <a:pPr/>
              <a:t>4</a:t>
            </a:fld>
            <a:endParaRPr lang="en-US"/>
          </a:p>
        </p:txBody>
      </p:sp>
    </p:spTree>
    <p:extLst>
      <p:ext uri="{BB962C8B-B14F-4D97-AF65-F5344CB8AC3E}">
        <p14:creationId xmlns:p14="http://schemas.microsoft.com/office/powerpoint/2010/main" val="7512237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shows projected changes, impacts and risks to humans and ecosystems for land-based processes, compared to the temperature increase. At the 1.1 degree of warming that’s already occurred, we are already seeing water scarcities, soil erosion, vegetation loss, wildfire damage, permafrost degradation, crop yield declines, and food supply instabilities. The higher the temperature climbs, the more severe the impacts. Above 2 degrees, we will almost certainly see sustained food supply disruptions globally and major permafrost melting. Melting permafrost will release more CO2 and methane into the atmosphere, one of the feedback loops that will make temperatures climb even higher. Above 3 degrees, we will see many vegetated areas turn into deserts. </a:t>
            </a:r>
          </a:p>
        </p:txBody>
      </p:sp>
      <p:sp>
        <p:nvSpPr>
          <p:cNvPr id="4" name="Slide Number Placeholder 3"/>
          <p:cNvSpPr>
            <a:spLocks noGrp="1"/>
          </p:cNvSpPr>
          <p:nvPr>
            <p:ph type="sldNum" sz="quarter" idx="5"/>
          </p:nvPr>
        </p:nvSpPr>
        <p:spPr/>
        <p:txBody>
          <a:bodyPr/>
          <a:lstStyle/>
          <a:p>
            <a:fld id="{86B98A41-6BFD-4E8E-896E-058EA4BC905A}" type="slidenum">
              <a:rPr lang="en-US" smtClean="0"/>
              <a:pPr/>
              <a:t>40</a:t>
            </a:fld>
            <a:endParaRPr lang="en-US"/>
          </a:p>
        </p:txBody>
      </p:sp>
    </p:spTree>
    <p:extLst>
      <p:ext uri="{BB962C8B-B14F-4D97-AF65-F5344CB8AC3E}">
        <p14:creationId xmlns:p14="http://schemas.microsoft.com/office/powerpoint/2010/main" val="21586073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This shows projected changes, impacts and risks for ocean regions and ecosystems, compared to the temperature increase. Warm water corals are already in trouble from the 1.1 degree of warming that’s already occurred, and may disappear above 1.5 degrees. We are also seeing impacts to kelp forests. Above two degrees we will see impacts to all but deep-water habitats. The higher the temperature climbs, especially considering the increase of extreme heat waves, the more habitats will be impacted and the more will be lost. </a:t>
            </a:r>
          </a:p>
        </p:txBody>
      </p:sp>
      <p:sp>
        <p:nvSpPr>
          <p:cNvPr id="4" name="Slide Number Placeholder 3"/>
          <p:cNvSpPr>
            <a:spLocks noGrp="1"/>
          </p:cNvSpPr>
          <p:nvPr>
            <p:ph type="sldNum" sz="quarter" idx="5"/>
          </p:nvPr>
        </p:nvSpPr>
        <p:spPr/>
        <p:txBody>
          <a:bodyPr/>
          <a:lstStyle/>
          <a:p>
            <a:fld id="{86B98A41-6BFD-4E8E-896E-058EA4BC905A}" type="slidenum">
              <a:rPr lang="en-US" smtClean="0"/>
              <a:pPr/>
              <a:t>41</a:t>
            </a:fld>
            <a:endParaRPr lang="en-US"/>
          </a:p>
        </p:txBody>
      </p:sp>
    </p:spTree>
    <p:extLst>
      <p:ext uri="{BB962C8B-B14F-4D97-AF65-F5344CB8AC3E}">
        <p14:creationId xmlns:p14="http://schemas.microsoft.com/office/powerpoint/2010/main" val="35166004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Climate change isn’t the only stress on ecosystems and local communities. Clearing forests and other natural land for agriculture or development is currently an even bigger threat to ecosystems and wildlife. Other threats include poaching, overfishing, pollution, and invasive species. But climate change makes all of these worse. It acts as a “threat multiplier.” Because humans rely on a healthy environment for their existence and well-being, impacts to ecosystems equate to impacts to people. The coronavirus pandemic is an example of that, and possibly a harbinger of worse to come.</a:t>
            </a:r>
          </a:p>
        </p:txBody>
      </p:sp>
      <p:sp>
        <p:nvSpPr>
          <p:cNvPr id="4" name="Slide Number Placeholder 3"/>
          <p:cNvSpPr>
            <a:spLocks noGrp="1"/>
          </p:cNvSpPr>
          <p:nvPr>
            <p:ph type="sldNum" sz="quarter" idx="5"/>
          </p:nvPr>
        </p:nvSpPr>
        <p:spPr/>
        <p:txBody>
          <a:bodyPr/>
          <a:lstStyle/>
          <a:p>
            <a:fld id="{86B98A41-6BFD-4E8E-896E-058EA4BC905A}" type="slidenum">
              <a:rPr lang="en-US" smtClean="0"/>
              <a:pPr/>
              <a:t>42</a:t>
            </a:fld>
            <a:endParaRPr lang="en-US"/>
          </a:p>
        </p:txBody>
      </p:sp>
    </p:spTree>
    <p:extLst>
      <p:ext uri="{BB962C8B-B14F-4D97-AF65-F5344CB8AC3E}">
        <p14:creationId xmlns:p14="http://schemas.microsoft.com/office/powerpoint/2010/main" val="42562451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B98A41-6BFD-4E8E-896E-058EA4BC905A}" type="slidenum">
              <a:rPr lang="en-US" smtClean="0"/>
              <a:pPr/>
              <a:t>43</a:t>
            </a:fld>
            <a:endParaRPr lang="en-US"/>
          </a:p>
        </p:txBody>
      </p:sp>
    </p:spTree>
    <p:extLst>
      <p:ext uri="{BB962C8B-B14F-4D97-AF65-F5344CB8AC3E}">
        <p14:creationId xmlns:p14="http://schemas.microsoft.com/office/powerpoint/2010/main" val="30720246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There are two basic types of responses to climate change. Mitigation means reducing the sources and enhancing the sinks of greenhouse gases, to reduce the extent </a:t>
            </a:r>
            <a:r>
              <a:rPr lang="en-US" baseline="0" dirty="0"/>
              <a:t>to which climate change happens. </a:t>
            </a:r>
            <a:endParaRPr lang="en-US" sz="1200" b="0" i="0" kern="1200" dirty="0">
              <a:solidFill>
                <a:schemeClr val="tx1"/>
              </a:solidFill>
              <a:effectLst/>
              <a:latin typeface="+mn-lt"/>
              <a:ea typeface="+mn-ea"/>
              <a:cs typeface="+mn-cs"/>
            </a:endParaRPr>
          </a:p>
          <a:p>
            <a:r>
              <a:rPr lang="en-US" baseline="0" dirty="0"/>
              <a:t>Adaptation is reducing the negative impacts of the change that does happen</a:t>
            </a:r>
            <a:r>
              <a:rPr lang="en-US" sz="1200" b="0" i="0" kern="1200" dirty="0">
                <a:solidFill>
                  <a:schemeClr val="tx1"/>
                </a:solidFill>
                <a:effectLst/>
                <a:latin typeface="+mn-lt"/>
                <a:ea typeface="+mn-ea"/>
                <a:cs typeface="+mn-cs"/>
              </a:rPr>
              <a:t> by adjusting natural and human systems to reduce the harm.</a:t>
            </a:r>
          </a:p>
        </p:txBody>
      </p:sp>
      <p:sp>
        <p:nvSpPr>
          <p:cNvPr id="4" name="Slide Number Placeholder 3"/>
          <p:cNvSpPr>
            <a:spLocks noGrp="1"/>
          </p:cNvSpPr>
          <p:nvPr>
            <p:ph type="sldNum" sz="quarter" idx="10"/>
          </p:nvPr>
        </p:nvSpPr>
        <p:spPr/>
        <p:txBody>
          <a:bodyPr/>
          <a:lstStyle/>
          <a:p>
            <a:fld id="{86B98A41-6BFD-4E8E-896E-058EA4BC905A}" type="slidenum">
              <a:rPr lang="en-US" smtClean="0"/>
              <a:pPr/>
              <a:t>44</a:t>
            </a:fld>
            <a:endParaRPr lang="en-US"/>
          </a:p>
        </p:txBody>
      </p:sp>
    </p:spTree>
    <p:extLst>
      <p:ext uri="{BB962C8B-B14F-4D97-AF65-F5344CB8AC3E}">
        <p14:creationId xmlns:p14="http://schemas.microsoft.com/office/powerpoint/2010/main" val="25709325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We already have the technology to reduce climate change, by replacing fossil fuels with renewable energy, and capturing atmospheric carbon in plants and soils.</a:t>
            </a:r>
          </a:p>
        </p:txBody>
      </p:sp>
      <p:sp>
        <p:nvSpPr>
          <p:cNvPr id="4" name="Slide Number Placeholder 3"/>
          <p:cNvSpPr>
            <a:spLocks noGrp="1"/>
          </p:cNvSpPr>
          <p:nvPr>
            <p:ph type="sldNum" sz="quarter" idx="5"/>
          </p:nvPr>
        </p:nvSpPr>
        <p:spPr/>
        <p:txBody>
          <a:bodyPr/>
          <a:lstStyle/>
          <a:p>
            <a:fld id="{86B98A41-6BFD-4E8E-896E-058EA4BC905A}" type="slidenum">
              <a:rPr lang="en-US" smtClean="0"/>
              <a:pPr/>
              <a:t>45</a:t>
            </a:fld>
            <a:endParaRPr lang="en-US"/>
          </a:p>
        </p:txBody>
      </p:sp>
    </p:spTree>
    <p:extLst>
      <p:ext uri="{BB962C8B-B14F-4D97-AF65-F5344CB8AC3E}">
        <p14:creationId xmlns:p14="http://schemas.microsoft.com/office/powerpoint/2010/main" val="6153150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Project Drawdown identified 80 different solutions to reduce greenhouse gas emissions or remove CO2 from the atmosphere. But no single solution can do the job; we have to consider all of them. Most would actually save money. </a:t>
            </a:r>
          </a:p>
        </p:txBody>
      </p:sp>
      <p:sp>
        <p:nvSpPr>
          <p:cNvPr id="4" name="Slide Number Placeholder 3"/>
          <p:cNvSpPr>
            <a:spLocks noGrp="1"/>
          </p:cNvSpPr>
          <p:nvPr>
            <p:ph type="sldNum" sz="quarter" idx="5"/>
          </p:nvPr>
        </p:nvSpPr>
        <p:spPr/>
        <p:txBody>
          <a:bodyPr/>
          <a:lstStyle/>
          <a:p>
            <a:fld id="{86B98A41-6BFD-4E8E-896E-058EA4BC905A}" type="slidenum">
              <a:rPr lang="en-US" smtClean="0"/>
              <a:pPr/>
              <a:t>46</a:t>
            </a:fld>
            <a:endParaRPr lang="en-US"/>
          </a:p>
        </p:txBody>
      </p:sp>
    </p:spTree>
    <p:extLst>
      <p:ext uri="{BB962C8B-B14F-4D97-AF65-F5344CB8AC3E}">
        <p14:creationId xmlns:p14="http://schemas.microsoft.com/office/powerpoint/2010/main" val="10758984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B98A41-6BFD-4E8E-896E-058EA4BC905A}" type="slidenum">
              <a:rPr lang="en-US" smtClean="0"/>
              <a:pPr/>
              <a:t>47</a:t>
            </a:fld>
            <a:endParaRPr lang="en-US"/>
          </a:p>
        </p:txBody>
      </p:sp>
    </p:spTree>
    <p:extLst>
      <p:ext uri="{BB962C8B-B14F-4D97-AF65-F5344CB8AC3E}">
        <p14:creationId xmlns:p14="http://schemas.microsoft.com/office/powerpoint/2010/main" val="8137877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B98A41-6BFD-4E8E-896E-058EA4BC905A}" type="slidenum">
              <a:rPr lang="en-US" smtClean="0"/>
              <a:pPr/>
              <a:t>48</a:t>
            </a:fld>
            <a:endParaRPr lang="en-US"/>
          </a:p>
        </p:txBody>
      </p:sp>
    </p:spTree>
    <p:extLst>
      <p:ext uri="{BB962C8B-B14F-4D97-AF65-F5344CB8AC3E}">
        <p14:creationId xmlns:p14="http://schemas.microsoft.com/office/powerpoint/2010/main" val="38148568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B98A41-6BFD-4E8E-896E-058EA4BC905A}" type="slidenum">
              <a:rPr lang="en-US" smtClean="0"/>
              <a:pPr/>
              <a:t>49</a:t>
            </a:fld>
            <a:endParaRPr lang="en-US"/>
          </a:p>
        </p:txBody>
      </p:sp>
    </p:spTree>
    <p:extLst>
      <p:ext uri="{BB962C8B-B14F-4D97-AF65-F5344CB8AC3E}">
        <p14:creationId xmlns:p14="http://schemas.microsoft.com/office/powerpoint/2010/main" val="3705714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Where does CO2 come from? For the most part, from respiration and combustion. Photosynthesis is the process where plants and certain microbes use chlorophyll or other molecules to combine CO2 and water to produce glucose needed for maintenance and growth. Respiration is the opposite process, using oxygen to break down organic molecules into CO2 and water to produce energy. Burning oil, coal, or natural gas is like respiration, producing energy from long-buried organic molecules and releasing CO2 into the atmosphere. </a:t>
            </a:r>
          </a:p>
        </p:txBody>
      </p:sp>
      <p:sp>
        <p:nvSpPr>
          <p:cNvPr id="4" name="Slide Number Placeholder 3"/>
          <p:cNvSpPr>
            <a:spLocks noGrp="1"/>
          </p:cNvSpPr>
          <p:nvPr>
            <p:ph type="sldNum" sz="quarter" idx="5"/>
          </p:nvPr>
        </p:nvSpPr>
        <p:spPr/>
        <p:txBody>
          <a:bodyPr/>
          <a:lstStyle/>
          <a:p>
            <a:fld id="{86B98A41-6BFD-4E8E-896E-058EA4BC905A}" type="slidenum">
              <a:rPr lang="en-US" smtClean="0"/>
              <a:pPr/>
              <a:t>5</a:t>
            </a:fld>
            <a:endParaRPr lang="en-US"/>
          </a:p>
        </p:txBody>
      </p:sp>
    </p:spTree>
    <p:extLst>
      <p:ext uri="{BB962C8B-B14F-4D97-AF65-F5344CB8AC3E}">
        <p14:creationId xmlns:p14="http://schemas.microsoft.com/office/powerpoint/2010/main" val="9272414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First of all, we have to stop burning fossil fuels. Electricity production accounts for 25% of greenhouse gas emissions globally. </a:t>
            </a:r>
          </a:p>
        </p:txBody>
      </p:sp>
      <p:sp>
        <p:nvSpPr>
          <p:cNvPr id="4" name="Slide Number Placeholder 3"/>
          <p:cNvSpPr>
            <a:spLocks noGrp="1"/>
          </p:cNvSpPr>
          <p:nvPr>
            <p:ph type="sldNum" sz="quarter" idx="5"/>
          </p:nvPr>
        </p:nvSpPr>
        <p:spPr/>
        <p:txBody>
          <a:bodyPr/>
          <a:lstStyle/>
          <a:p>
            <a:fld id="{86B98A41-6BFD-4E8E-896E-058EA4BC905A}" type="slidenum">
              <a:rPr lang="en-US" smtClean="0"/>
              <a:pPr/>
              <a:t>50</a:t>
            </a:fld>
            <a:endParaRPr lang="en-US"/>
          </a:p>
        </p:txBody>
      </p:sp>
    </p:spTree>
    <p:extLst>
      <p:ext uri="{BB962C8B-B14F-4D97-AF65-F5344CB8AC3E}">
        <p14:creationId xmlns:p14="http://schemas.microsoft.com/office/powerpoint/2010/main" val="9923218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Phasing out hydrofluorocarbons, which are used as refrigerants, would have an enormous impact. Hydrofluorocarbons, or HFCs, trap thousands of times as much heat as a molecule of CO2. Capturing HFCs from discarded air conditioners instead of letting them leak into the atmosphere could avoid the equivalent of 90 GT of CO2 emissions. And phasing out HFCs could avoid another 25-78 GT.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Other industry solutions include reducing waste and increasing energy efficiency. This will also save companies money.</a:t>
            </a:r>
          </a:p>
          <a:p>
            <a:endParaRPr lang="en-US" dirty="0"/>
          </a:p>
        </p:txBody>
      </p:sp>
      <p:sp>
        <p:nvSpPr>
          <p:cNvPr id="4" name="Slide Number Placeholder 3"/>
          <p:cNvSpPr>
            <a:spLocks noGrp="1"/>
          </p:cNvSpPr>
          <p:nvPr>
            <p:ph type="sldNum" sz="quarter" idx="5"/>
          </p:nvPr>
        </p:nvSpPr>
        <p:spPr/>
        <p:txBody>
          <a:bodyPr/>
          <a:lstStyle/>
          <a:p>
            <a:fld id="{86B98A41-6BFD-4E8E-896E-058EA4BC905A}" type="slidenum">
              <a:rPr lang="en-US" smtClean="0"/>
              <a:pPr/>
              <a:t>51</a:t>
            </a:fld>
            <a:endParaRPr lang="en-US"/>
          </a:p>
        </p:txBody>
      </p:sp>
    </p:spTree>
    <p:extLst>
      <p:ext uri="{BB962C8B-B14F-4D97-AF65-F5344CB8AC3E}">
        <p14:creationId xmlns:p14="http://schemas.microsoft.com/office/powerpoint/2010/main" val="28681555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Transportation is responsible for 14% of global greenhouse gas emissions. Solutions include alternative means of transportation, increasing fuel efficiency and switching to electric vehicles.</a:t>
            </a:r>
          </a:p>
        </p:txBody>
      </p:sp>
      <p:sp>
        <p:nvSpPr>
          <p:cNvPr id="4" name="Slide Number Placeholder 3"/>
          <p:cNvSpPr>
            <a:spLocks noGrp="1"/>
          </p:cNvSpPr>
          <p:nvPr>
            <p:ph type="sldNum" sz="quarter" idx="5"/>
          </p:nvPr>
        </p:nvSpPr>
        <p:spPr/>
        <p:txBody>
          <a:bodyPr/>
          <a:lstStyle/>
          <a:p>
            <a:fld id="{86B98A41-6BFD-4E8E-896E-058EA4BC905A}" type="slidenum">
              <a:rPr lang="en-US" smtClean="0"/>
              <a:pPr/>
              <a:t>52</a:t>
            </a:fld>
            <a:endParaRPr lang="en-US"/>
          </a:p>
        </p:txBody>
      </p:sp>
    </p:spTree>
    <p:extLst>
      <p:ext uri="{BB962C8B-B14F-4D97-AF65-F5344CB8AC3E}">
        <p14:creationId xmlns:p14="http://schemas.microsoft.com/office/powerpoint/2010/main" val="12526624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Buildings and homes can also be more energy-efficient.</a:t>
            </a:r>
          </a:p>
        </p:txBody>
      </p:sp>
      <p:sp>
        <p:nvSpPr>
          <p:cNvPr id="4" name="Slide Number Placeholder 3"/>
          <p:cNvSpPr>
            <a:spLocks noGrp="1"/>
          </p:cNvSpPr>
          <p:nvPr>
            <p:ph type="sldNum" sz="quarter" idx="5"/>
          </p:nvPr>
        </p:nvSpPr>
        <p:spPr/>
        <p:txBody>
          <a:bodyPr/>
          <a:lstStyle/>
          <a:p>
            <a:fld id="{86B98A41-6BFD-4E8E-896E-058EA4BC905A}" type="slidenum">
              <a:rPr lang="en-US" smtClean="0"/>
              <a:pPr/>
              <a:t>53</a:t>
            </a:fld>
            <a:endParaRPr lang="en-US"/>
          </a:p>
        </p:txBody>
      </p:sp>
    </p:spTree>
    <p:extLst>
      <p:ext uri="{BB962C8B-B14F-4D97-AF65-F5344CB8AC3E}">
        <p14:creationId xmlns:p14="http://schemas.microsoft.com/office/powerpoint/2010/main" val="14768841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Reducing food waste and meat consumption are the #3 and #4 ways we can reduce greenhouse gas emissions. We also have to stop destroying forests and other natural ecosystems. We can also change agricultural practices to sequester more carbon. Population growth and resource consumption are key drivers of land use change, climate change, and biodiversity loss.  Four strategies can reduce population growth: educating girls, family planning, empowering women in the workplace and society, and (although it may seem counterintuitive), reducing infant and child mortality.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86B98A41-6BFD-4E8E-896E-058EA4BC905A}" type="slidenum">
              <a:rPr lang="en-US" smtClean="0"/>
              <a:pPr/>
              <a:t>54</a:t>
            </a:fld>
            <a:endParaRPr lang="en-US"/>
          </a:p>
        </p:txBody>
      </p:sp>
    </p:spTree>
    <p:extLst>
      <p:ext uri="{BB962C8B-B14F-4D97-AF65-F5344CB8AC3E}">
        <p14:creationId xmlns:p14="http://schemas.microsoft.com/office/powerpoint/2010/main" val="7057420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Land sinks currently sequester 26% of human-caused carbon emissions. Coastal waters and oceans also trap greenhouse gases. Restoring degraded land and ecosystems can increase the amount of carbon pulled out of the atmosphere.</a:t>
            </a:r>
          </a:p>
        </p:txBody>
      </p:sp>
      <p:sp>
        <p:nvSpPr>
          <p:cNvPr id="4" name="Slide Number Placeholder 3"/>
          <p:cNvSpPr>
            <a:spLocks noGrp="1"/>
          </p:cNvSpPr>
          <p:nvPr>
            <p:ph type="sldNum" sz="quarter" idx="5"/>
          </p:nvPr>
        </p:nvSpPr>
        <p:spPr/>
        <p:txBody>
          <a:bodyPr/>
          <a:lstStyle/>
          <a:p>
            <a:fld id="{86B98A41-6BFD-4E8E-896E-058EA4BC905A}" type="slidenum">
              <a:rPr lang="en-US" smtClean="0"/>
              <a:pPr/>
              <a:t>55</a:t>
            </a:fld>
            <a:endParaRPr lang="en-US"/>
          </a:p>
        </p:txBody>
      </p:sp>
    </p:spTree>
    <p:extLst>
      <p:ext uri="{BB962C8B-B14F-4D97-AF65-F5344CB8AC3E}">
        <p14:creationId xmlns:p14="http://schemas.microsoft.com/office/powerpoint/2010/main" val="8713083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b="0" dirty="0"/>
              <a:t>Solar Radiation Management is a type of engineering to reduce the amount of solar energy reaching the Earth’s surface by reflecting sunlight. These include deploying space reflectors, atmospheric aerosols, and reflectors in deserts and roof tops. Painting rooftops and parking lots white would reflect sunlight and also reduce the heat in urban areas. A better solution is to cover rooftops and parking lots with solar panels which would not only reduce solar heating, they would convert much of the sunlight to electricity. </a:t>
            </a:r>
          </a:p>
          <a:p>
            <a:endParaRPr lang="en-US" b="0" dirty="0"/>
          </a:p>
          <a:p>
            <a:r>
              <a:rPr lang="en-US" b="0" dirty="0"/>
              <a:t>Carbon dioxide removal is generally cheaper than Solar Radiation Management. Some proposals include fertilizing o</a:t>
            </a:r>
            <a:r>
              <a:rPr lang="en-US" dirty="0"/>
              <a:t>ceans with iron to create algal blooms that sink to the sea floor; exposing mantle minerals like olivine that combine with carbon—although this would be very damaging and expensive; and injecting CO2 underground, as is done in some oil extraction. All three of these are controversial with potentially problematic side effects. A much less intensive form of CO2 removal, with a lot of co-benefits, is sequestering it in plants and soils. </a:t>
            </a:r>
          </a:p>
        </p:txBody>
      </p:sp>
      <p:sp>
        <p:nvSpPr>
          <p:cNvPr id="4" name="Slide Number Placeholder 3"/>
          <p:cNvSpPr>
            <a:spLocks noGrp="1"/>
          </p:cNvSpPr>
          <p:nvPr>
            <p:ph type="sldNum" sz="quarter" idx="5"/>
          </p:nvPr>
        </p:nvSpPr>
        <p:spPr/>
        <p:txBody>
          <a:bodyPr/>
          <a:lstStyle/>
          <a:p>
            <a:fld id="{86B98A41-6BFD-4E8E-896E-058EA4BC905A}" type="slidenum">
              <a:rPr lang="en-US" smtClean="0"/>
              <a:pPr/>
              <a:t>56</a:t>
            </a:fld>
            <a:endParaRPr lang="en-US"/>
          </a:p>
        </p:txBody>
      </p:sp>
    </p:spTree>
    <p:extLst>
      <p:ext uri="{BB962C8B-B14F-4D97-AF65-F5344CB8AC3E}">
        <p14:creationId xmlns:p14="http://schemas.microsoft.com/office/powerpoint/2010/main" val="31214134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algn="l"/>
            <a:r>
              <a:rPr lang="en-US" b="0" i="0" dirty="0">
                <a:solidFill>
                  <a:srgbClr val="00477D"/>
                </a:solidFill>
                <a:effectLst/>
                <a:latin typeface="bebas-neue"/>
              </a:rPr>
              <a:t>We already have a perfectly engineered device to remove CO2 from the atmosphere. They’re called plants.</a:t>
            </a:r>
          </a:p>
          <a:p>
            <a:pPr algn="l"/>
            <a:r>
              <a:rPr lang="en-US" b="0" i="0" dirty="0">
                <a:solidFill>
                  <a:srgbClr val="00477D"/>
                </a:solidFill>
                <a:effectLst/>
                <a:latin typeface="proxima-nova"/>
              </a:rPr>
              <a:t>In their biomass and soil, forests are powerful carbon storehouses. Forest protection prevents deforestation emissions (which are 10-15% of global emissions) and enables ongoing carbon sequestration.</a:t>
            </a:r>
          </a:p>
          <a:p>
            <a:pPr algn="l">
              <a:spcAft>
                <a:spcPts val="1200"/>
              </a:spcAft>
            </a:pPr>
            <a:r>
              <a:rPr lang="en-US" b="0" i="0" dirty="0">
                <a:solidFill>
                  <a:srgbClr val="484848"/>
                </a:solidFill>
                <a:effectLst/>
                <a:latin typeface="proxima-nova"/>
              </a:rPr>
              <a:t>The most critical of all forest types is primary or old-growth forest. Examples include </a:t>
            </a:r>
            <a:r>
              <a:rPr lang="en-US" b="0" i="0" dirty="0" err="1">
                <a:solidFill>
                  <a:srgbClr val="484848"/>
                </a:solidFill>
                <a:effectLst/>
                <a:latin typeface="proxima-nova"/>
              </a:rPr>
              <a:t>Tongass</a:t>
            </a:r>
            <a:r>
              <a:rPr lang="en-US" b="0" i="0" dirty="0">
                <a:solidFill>
                  <a:srgbClr val="484848"/>
                </a:solidFill>
                <a:effectLst/>
                <a:latin typeface="proxima-nova"/>
              </a:rPr>
              <a:t> National Forest in Alaska, the Great Bear Rainforest of British Columbia, and the Amazon and Congo rainforests. With mature canopy trees and complex understories, these forests contain 300 billion tons of carbon and are the greatest repositories of biodiversity on the planet.</a:t>
            </a:r>
          </a:p>
          <a:p>
            <a:pPr algn="l">
              <a:spcAft>
                <a:spcPts val="1200"/>
              </a:spcAft>
            </a:pPr>
            <a:r>
              <a:rPr lang="en-US" b="0" i="0" dirty="0">
                <a:solidFill>
                  <a:srgbClr val="484848"/>
                </a:solidFill>
                <a:effectLst/>
                <a:latin typeface="proxima-nova"/>
              </a:rPr>
              <a:t>The benefits of forest conservation include not only carbon sequestration, but biodiversity protection, flood protection, aquifer recharge, recreation, and many other ecosystem services.</a:t>
            </a:r>
          </a:p>
          <a:p>
            <a:endParaRPr lang="en-US" dirty="0"/>
          </a:p>
        </p:txBody>
      </p:sp>
      <p:sp>
        <p:nvSpPr>
          <p:cNvPr id="4" name="Slide Number Placeholder 3"/>
          <p:cNvSpPr>
            <a:spLocks noGrp="1"/>
          </p:cNvSpPr>
          <p:nvPr>
            <p:ph type="sldNum" sz="quarter" idx="5"/>
          </p:nvPr>
        </p:nvSpPr>
        <p:spPr/>
        <p:txBody>
          <a:bodyPr/>
          <a:lstStyle/>
          <a:p>
            <a:fld id="{86B98A41-6BFD-4E8E-896E-058EA4BC905A}" type="slidenum">
              <a:rPr lang="en-US" smtClean="0"/>
              <a:pPr/>
              <a:t>57</a:t>
            </a:fld>
            <a:endParaRPr lang="en-US"/>
          </a:p>
        </p:txBody>
      </p:sp>
    </p:spTree>
    <p:extLst>
      <p:ext uri="{BB962C8B-B14F-4D97-AF65-F5344CB8AC3E}">
        <p14:creationId xmlns:p14="http://schemas.microsoft.com/office/powerpoint/2010/main" val="20772107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Restoring degraded land can sequester CO2 in plants and soils. Depending on the current condition of the land, there are practices to optimize its carbon storage potential.</a:t>
            </a:r>
          </a:p>
        </p:txBody>
      </p:sp>
      <p:sp>
        <p:nvSpPr>
          <p:cNvPr id="4" name="Slide Number Placeholder 3"/>
          <p:cNvSpPr>
            <a:spLocks noGrp="1"/>
          </p:cNvSpPr>
          <p:nvPr>
            <p:ph type="sldNum" sz="quarter" idx="5"/>
          </p:nvPr>
        </p:nvSpPr>
        <p:spPr/>
        <p:txBody>
          <a:bodyPr/>
          <a:lstStyle/>
          <a:p>
            <a:fld id="{86B98A41-6BFD-4E8E-896E-058EA4BC905A}" type="slidenum">
              <a:rPr lang="en-US" smtClean="0"/>
              <a:pPr/>
              <a:t>58</a:t>
            </a:fld>
            <a:endParaRPr lang="en-US"/>
          </a:p>
        </p:txBody>
      </p:sp>
    </p:spTree>
    <p:extLst>
      <p:ext uri="{BB962C8B-B14F-4D97-AF65-F5344CB8AC3E}">
        <p14:creationId xmlns:p14="http://schemas.microsoft.com/office/powerpoint/2010/main" val="2319269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dirty="0">
                <a:solidFill>
                  <a:schemeClr val="tx1"/>
                </a:solidFill>
              </a:rPr>
              <a:t>Biochar is </a:t>
            </a:r>
            <a:r>
              <a:rPr lang="en-US" b="0" u="none" dirty="0">
                <a:solidFill>
                  <a:schemeClr val="tx1"/>
                </a:solidFill>
                <a:hlinkClick r:id="rId3" tooltip="Charcoal">
                  <a:extLst>
                    <a:ext uri="{A12FA001-AC4F-418D-AE19-62706E023703}">
                      <ahyp:hlinkClr xmlns:ahyp="http://schemas.microsoft.com/office/drawing/2018/hyperlinkcolor" val="tx"/>
                    </a:ext>
                  </a:extLst>
                </a:hlinkClick>
              </a:rPr>
              <a:t>charcoal</a:t>
            </a:r>
            <a:r>
              <a:rPr lang="en-US" b="0" u="none" dirty="0">
                <a:solidFill>
                  <a:schemeClr val="tx1"/>
                </a:solidFill>
              </a:rPr>
              <a:t> used as a </a:t>
            </a:r>
            <a:r>
              <a:rPr lang="en-US" b="0" u="none" dirty="0">
                <a:solidFill>
                  <a:schemeClr val="tx1"/>
                </a:solidFill>
                <a:hlinkClick r:id="rId4" tooltip="Soil conditioner">
                  <a:extLst>
                    <a:ext uri="{A12FA001-AC4F-418D-AE19-62706E023703}">
                      <ahyp:hlinkClr xmlns:ahyp="http://schemas.microsoft.com/office/drawing/2018/hyperlinkcolor" val="tx"/>
                    </a:ext>
                  </a:extLst>
                </a:hlinkClick>
              </a:rPr>
              <a:t>soil amendment</a:t>
            </a:r>
            <a:r>
              <a:rPr lang="en-US" b="0" u="none" dirty="0">
                <a:solidFill>
                  <a:schemeClr val="tx1"/>
                </a:solidFill>
              </a:rPr>
              <a:t>. Like most charcoal, biochar is made from wood and other biomass via </a:t>
            </a:r>
            <a:r>
              <a:rPr lang="en-US" b="0" u="none" dirty="0">
                <a:solidFill>
                  <a:schemeClr val="tx1"/>
                </a:solidFill>
                <a:hlinkClick r:id="rId5" tooltip="Pyrolysis">
                  <a:extLst>
                    <a:ext uri="{A12FA001-AC4F-418D-AE19-62706E023703}">
                      <ahyp:hlinkClr xmlns:ahyp="http://schemas.microsoft.com/office/drawing/2018/hyperlinkcolor" val="tx"/>
                    </a:ext>
                  </a:extLst>
                </a:hlinkClick>
              </a:rPr>
              <a:t>pyrolysis</a:t>
            </a:r>
            <a:r>
              <a:rPr lang="en-US" b="0" u="none" dirty="0">
                <a:solidFill>
                  <a:schemeClr val="tx1"/>
                </a:solidFill>
              </a:rPr>
              <a:t> (high temperature breaking of chemical bonds without oxygen, so it doesn’t combust, or catch fire). Biochar is under investigation as an approach to </a:t>
            </a:r>
            <a:r>
              <a:rPr lang="en-US" b="0" u="none" dirty="0">
                <a:solidFill>
                  <a:schemeClr val="tx1"/>
                </a:solidFill>
                <a:hlinkClick r:id="rId6" tooltip="Carbon sequestration">
                  <a:extLst>
                    <a:ext uri="{A12FA001-AC4F-418D-AE19-62706E023703}">
                      <ahyp:hlinkClr xmlns:ahyp="http://schemas.microsoft.com/office/drawing/2018/hyperlinkcolor" val="tx"/>
                    </a:ext>
                  </a:extLst>
                </a:hlinkClick>
              </a:rPr>
              <a:t>carbon sequestration</a:t>
            </a:r>
            <a:r>
              <a:rPr lang="en-US" b="0" u="none" dirty="0">
                <a:solidFill>
                  <a:schemeClr val="tx1"/>
                </a:solidFill>
              </a:rPr>
              <a:t> . Independently, biochar can increase </a:t>
            </a:r>
            <a:r>
              <a:rPr lang="en-US" b="0" u="none" dirty="0">
                <a:solidFill>
                  <a:schemeClr val="tx1"/>
                </a:solidFill>
                <a:hlinkClick r:id="rId7" tooltip="Fertility (soil)">
                  <a:extLst>
                    <a:ext uri="{A12FA001-AC4F-418D-AE19-62706E023703}">
                      <ahyp:hlinkClr xmlns:ahyp="http://schemas.microsoft.com/office/drawing/2018/hyperlinkcolor" val="tx"/>
                    </a:ext>
                  </a:extLst>
                </a:hlinkClick>
              </a:rPr>
              <a:t>soil fertility</a:t>
            </a:r>
            <a:r>
              <a:rPr lang="en-US" b="0" u="none" dirty="0">
                <a:solidFill>
                  <a:schemeClr val="tx1"/>
                </a:solidFill>
              </a:rPr>
              <a:t> of </a:t>
            </a:r>
            <a:r>
              <a:rPr lang="en-US" b="0" u="none" dirty="0">
                <a:solidFill>
                  <a:schemeClr val="tx1"/>
                </a:solidFill>
                <a:hlinkClick r:id="rId8" tooltip="Acidic soil">
                  <a:extLst>
                    <a:ext uri="{A12FA001-AC4F-418D-AE19-62706E023703}">
                      <ahyp:hlinkClr xmlns:ahyp="http://schemas.microsoft.com/office/drawing/2018/hyperlinkcolor" val="tx"/>
                    </a:ext>
                  </a:extLst>
                </a:hlinkClick>
              </a:rPr>
              <a:t>acidic soils</a:t>
            </a:r>
            <a:r>
              <a:rPr lang="en-US" b="0" u="none" dirty="0">
                <a:solidFill>
                  <a:schemeClr val="tx1"/>
                </a:solidFill>
              </a:rPr>
              <a:t>, increase agricultural productivity, and provide protection against some foliar and soil-borne diseases. Using biochar reduces pressure on </a:t>
            </a:r>
            <a:r>
              <a:rPr lang="en-US" b="0" u="none" dirty="0">
                <a:solidFill>
                  <a:schemeClr val="tx1"/>
                </a:solidFill>
                <a:hlinkClick r:id="rId9" tooltip="Forests">
                  <a:extLst>
                    <a:ext uri="{A12FA001-AC4F-418D-AE19-62706E023703}">
                      <ahyp:hlinkClr xmlns:ahyp="http://schemas.microsoft.com/office/drawing/2018/hyperlinkcolor" val="tx"/>
                    </a:ext>
                  </a:extLst>
                </a:hlinkClick>
              </a:rPr>
              <a:t>forests</a:t>
            </a:r>
            <a:r>
              <a:rPr lang="en-US" b="0" u="none" dirty="0">
                <a:solidFill>
                  <a:schemeClr val="tx1"/>
                </a:solidFill>
              </a:rPr>
              <a:t> by retaining soil fertility.</a:t>
            </a:r>
            <a:r>
              <a:rPr lang="en-US" b="0" u="none" baseline="30000" dirty="0">
                <a:solidFill>
                  <a:schemeClr val="tx1"/>
                </a:solidFill>
              </a:rPr>
              <a:t> </a:t>
            </a:r>
            <a:r>
              <a:rPr lang="en-US" b="0" u="none" dirty="0">
                <a:solidFill>
                  <a:schemeClr val="tx1"/>
                </a:solidFill>
              </a:rPr>
              <a:t>Biochar is a stable solid, rich in </a:t>
            </a:r>
            <a:r>
              <a:rPr lang="en-US" b="0" u="none" dirty="0">
                <a:solidFill>
                  <a:schemeClr val="tx1"/>
                </a:solidFill>
                <a:hlinkClick r:id="rId10" tooltip="Carbon">
                  <a:extLst>
                    <a:ext uri="{A12FA001-AC4F-418D-AE19-62706E023703}">
                      <ahyp:hlinkClr xmlns:ahyp="http://schemas.microsoft.com/office/drawing/2018/hyperlinkcolor" val="tx"/>
                    </a:ext>
                  </a:extLst>
                </a:hlinkClick>
              </a:rPr>
              <a:t>carbon</a:t>
            </a:r>
            <a:r>
              <a:rPr lang="en-US" b="0" u="none" dirty="0">
                <a:solidFill>
                  <a:schemeClr val="tx1"/>
                </a:solidFill>
              </a:rPr>
              <a:t>, and can endure in soil for thousands of years.</a:t>
            </a:r>
          </a:p>
        </p:txBody>
      </p:sp>
      <p:sp>
        <p:nvSpPr>
          <p:cNvPr id="4" name="Slide Number Placeholder 3"/>
          <p:cNvSpPr>
            <a:spLocks noGrp="1"/>
          </p:cNvSpPr>
          <p:nvPr>
            <p:ph type="sldNum" sz="quarter" idx="5"/>
          </p:nvPr>
        </p:nvSpPr>
        <p:spPr/>
        <p:txBody>
          <a:bodyPr/>
          <a:lstStyle/>
          <a:p>
            <a:fld id="{86B98A41-6BFD-4E8E-896E-058EA4BC905A}" type="slidenum">
              <a:rPr lang="en-US" smtClean="0"/>
              <a:pPr/>
              <a:t>59</a:t>
            </a:fld>
            <a:endParaRPr lang="en-US"/>
          </a:p>
        </p:txBody>
      </p:sp>
    </p:spTree>
    <p:extLst>
      <p:ext uri="{BB962C8B-B14F-4D97-AF65-F5344CB8AC3E}">
        <p14:creationId xmlns:p14="http://schemas.microsoft.com/office/powerpoint/2010/main" val="1620568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Using ice cores, scientists have been able to track CO2 concentrations over the past 400,000 years.  Temperatures follow CO2 concentrations almost exactly and caused changes big enough to start and end ice ages.</a:t>
            </a:r>
          </a:p>
        </p:txBody>
      </p:sp>
      <p:sp>
        <p:nvSpPr>
          <p:cNvPr id="4" name="Slide Number Placeholder 3"/>
          <p:cNvSpPr>
            <a:spLocks noGrp="1"/>
          </p:cNvSpPr>
          <p:nvPr>
            <p:ph type="sldNum" sz="quarter" idx="5"/>
          </p:nvPr>
        </p:nvSpPr>
        <p:spPr/>
        <p:txBody>
          <a:bodyPr/>
          <a:lstStyle/>
          <a:p>
            <a:fld id="{86B98A41-6BFD-4E8E-896E-058EA4BC905A}" type="slidenum">
              <a:rPr lang="en-US" smtClean="0"/>
              <a:pPr/>
              <a:t>6</a:t>
            </a:fld>
            <a:endParaRPr lang="en-US"/>
          </a:p>
        </p:txBody>
      </p:sp>
    </p:spTree>
    <p:extLst>
      <p:ext uri="{BB962C8B-B14F-4D97-AF65-F5344CB8AC3E}">
        <p14:creationId xmlns:p14="http://schemas.microsoft.com/office/powerpoint/2010/main" val="36593400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vulnerability of a species, ecosystem, or human community to climate change is a factor of exposure, sensitivity, and adaptive capacity. </a:t>
            </a:r>
          </a:p>
          <a:p>
            <a:pPr marL="171450" indent="-171450">
              <a:buFont typeface="Arial" panose="020B0604020202020204" pitchFamily="34" charset="0"/>
              <a:buChar char="•"/>
            </a:pPr>
            <a:r>
              <a:rPr lang="en-US" dirty="0"/>
              <a:t>Exposure measures the local change in climatic conditions.</a:t>
            </a:r>
          </a:p>
          <a:p>
            <a:pPr marL="171450" indent="-171450">
              <a:buFont typeface="Arial" panose="020B0604020202020204" pitchFamily="34" charset="0"/>
              <a:buChar char="•"/>
            </a:pPr>
            <a:r>
              <a:rPr lang="en-US" dirty="0"/>
              <a:t>Sensitivity measures how much that change might affect a certain species, ecosystem, or community.</a:t>
            </a:r>
          </a:p>
          <a:p>
            <a:pPr marL="171450" indent="-171450">
              <a:buFont typeface="Arial" panose="020B0604020202020204" pitchFamily="34" charset="0"/>
              <a:buChar char="•"/>
            </a:pPr>
            <a:r>
              <a:rPr lang="en-US" dirty="0"/>
              <a:t>Adaptive capacity measures the ability of a species, ecosystem, or community to respond to the threats.</a:t>
            </a:r>
          </a:p>
        </p:txBody>
      </p:sp>
      <p:sp>
        <p:nvSpPr>
          <p:cNvPr id="4" name="Slide Number Placeholder 3"/>
          <p:cNvSpPr>
            <a:spLocks noGrp="1"/>
          </p:cNvSpPr>
          <p:nvPr>
            <p:ph type="sldNum" sz="quarter" idx="5"/>
          </p:nvPr>
        </p:nvSpPr>
        <p:spPr/>
        <p:txBody>
          <a:bodyPr/>
          <a:lstStyle/>
          <a:p>
            <a:fld id="{CB32B064-E31B-4B0D-98A9-A4F29E4A7B1F}" type="slidenum">
              <a:rPr lang="en-US" smtClean="0"/>
              <a:t>60</a:t>
            </a:fld>
            <a:endParaRPr lang="en-US"/>
          </a:p>
        </p:txBody>
      </p:sp>
    </p:spTree>
    <p:extLst>
      <p:ext uri="{BB962C8B-B14F-4D97-AF65-F5344CB8AC3E}">
        <p14:creationId xmlns:p14="http://schemas.microsoft.com/office/powerpoint/2010/main" val="30916250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The most recent global climate summit, COP26, was held last month. Importantly, countries agreed to attempt to limit warming to 1.5 °C, and if they fulfill the promises they made before and during the summit, warming could be limited to 1.8°C, far less destructive than the 4-5°C forecast when countries were doing nothing. Hundreds of financial institutions and other businesses also committed to net-zero emissions by 2050. And more than 140 countries pledged to reverse deforestation by 2030. </a:t>
            </a:r>
            <a:r>
              <a:rPr lang="en-US" b="0" i="0" dirty="0">
                <a:solidFill>
                  <a:srgbClr val="1A1818"/>
                </a:solidFill>
                <a:effectLst/>
                <a:latin typeface="Montserrat" panose="020B0604020202020204" pitchFamily="2" charset="0"/>
              </a:rPr>
              <a:t>Follow-up is needed to ensure that signatories </a:t>
            </a:r>
            <a:r>
              <a:rPr lang="en-US" b="0" i="0" u="none" dirty="0">
                <a:solidFill>
                  <a:srgbClr val="1A1818"/>
                </a:solidFill>
                <a:effectLst/>
                <a:latin typeface="Montserrat" panose="020B0604020202020204" pitchFamily="2" charset="0"/>
              </a:rPr>
              <a:t>meet and exceed their climate pledges, and start bending the emissions curve now rather than </a:t>
            </a:r>
            <a:r>
              <a:rPr lang="en-US" b="0" i="0" dirty="0">
                <a:solidFill>
                  <a:srgbClr val="1A1818"/>
                </a:solidFill>
                <a:effectLst/>
                <a:latin typeface="Montserrat" panose="020B0604020202020204" pitchFamily="2" charset="0"/>
              </a:rPr>
              <a:t>waiting until it’s too late. </a:t>
            </a:r>
          </a:p>
          <a:p>
            <a:endParaRPr lang="en-US" b="0" i="0" dirty="0">
              <a:solidFill>
                <a:srgbClr val="1A1818"/>
              </a:solidFill>
              <a:effectLst/>
              <a:latin typeface="Montserrat" panose="020B0604020202020204" pitchFamily="2" charset="0"/>
            </a:endParaRPr>
          </a:p>
          <a:p>
            <a:r>
              <a:rPr lang="en-US" u="sng" dirty="0"/>
              <a:t>https://defenders.org/blog/2021/11/cop26-achieves-progress-falls-short-of-whats-needed</a:t>
            </a:r>
            <a:r>
              <a:rPr lang="en-US" b="0" i="0" dirty="0">
                <a:solidFill>
                  <a:srgbClr val="1A1818"/>
                </a:solidFill>
                <a:effectLst/>
                <a:latin typeface="Montserrat" panose="020B0604020202020204" pitchFamily="2" charset="0"/>
              </a:rPr>
              <a:t> : </a:t>
            </a:r>
          </a:p>
          <a:p>
            <a:endParaRPr lang="en-US" b="0" i="0" dirty="0">
              <a:solidFill>
                <a:srgbClr val="1A1818"/>
              </a:solidFill>
              <a:effectLst/>
              <a:latin typeface="Montserrat" panose="020B0604020202020204" pitchFamily="2" charset="0"/>
            </a:endParaRPr>
          </a:p>
          <a:p>
            <a:pPr algn="l"/>
            <a:r>
              <a:rPr lang="en-US" b="0" i="0" dirty="0">
                <a:solidFill>
                  <a:srgbClr val="1A1818"/>
                </a:solidFill>
                <a:effectLst/>
                <a:latin typeface="Montserrat" panose="00000500000000000000" pitchFamily="2" charset="0"/>
              </a:rPr>
              <a:t>With the effects of climate change becoming more pronounced each year, it was imperative that climate negotiators make substantial progress at the COP26 global climate summit, held in Glasgow Nov. 1-13. The results were mixed, containing a lot of positive language, but less in terms of specific commitments and actions. And alas, representatives of the fossil fuel industry outnumbered the delegations of any single country. </a:t>
            </a:r>
          </a:p>
          <a:p>
            <a:pPr algn="l"/>
            <a:endParaRPr lang="en-US" b="0" i="0" dirty="0">
              <a:solidFill>
                <a:srgbClr val="1A1818"/>
              </a:solidFill>
              <a:effectLst/>
              <a:latin typeface="Montserrat" panose="00000500000000000000" pitchFamily="2" charset="0"/>
            </a:endParaRPr>
          </a:p>
          <a:p>
            <a:pPr algn="l"/>
            <a:r>
              <a:rPr lang="en-US" b="0" i="0" dirty="0">
                <a:solidFill>
                  <a:srgbClr val="1A1818"/>
                </a:solidFill>
                <a:effectLst/>
                <a:latin typeface="Montserrat" panose="00000500000000000000" pitchFamily="2" charset="0"/>
              </a:rPr>
              <a:t>In the final agreement, known as the </a:t>
            </a:r>
            <a:r>
              <a:rPr lang="en-US" b="1" i="0" u="none" strike="noStrike" dirty="0">
                <a:solidFill>
                  <a:srgbClr val="1A1818"/>
                </a:solidFill>
                <a:effectLst/>
                <a:latin typeface="Montserrat" panose="00000500000000000000" pitchFamily="2" charset="0"/>
                <a:hlinkClick r:id="rId3"/>
              </a:rPr>
              <a:t>Glasgow Climate Pact</a:t>
            </a:r>
            <a:r>
              <a:rPr lang="en-US" b="0" i="0" dirty="0">
                <a:solidFill>
                  <a:srgbClr val="1A1818"/>
                </a:solidFill>
                <a:effectLst/>
                <a:latin typeface="Montserrat" panose="00000500000000000000" pitchFamily="2" charset="0"/>
              </a:rPr>
              <a:t>, countries stressed “the urgency of enhancing ambition and action” and resolved “to pursue efforts to limit the temperature increase to 1.5 °C,” recognizing that this would significantly reduce climate change risks and impacts. Importantly, the commitments countries set forth would, for the first time, likely </a:t>
            </a:r>
            <a:r>
              <a:rPr lang="en-US" b="1" i="0" u="none" strike="noStrike" dirty="0">
                <a:solidFill>
                  <a:srgbClr val="1A1818"/>
                </a:solidFill>
                <a:effectLst/>
                <a:latin typeface="Montserrat" panose="00000500000000000000" pitchFamily="2" charset="0"/>
                <a:hlinkClick r:id="rId4"/>
              </a:rPr>
              <a:t>hold total warming to about 1.8°C</a:t>
            </a:r>
            <a:r>
              <a:rPr lang="en-US" b="0" i="0" dirty="0">
                <a:solidFill>
                  <a:srgbClr val="1A1818"/>
                </a:solidFill>
                <a:effectLst/>
                <a:latin typeface="Montserrat" panose="00000500000000000000" pitchFamily="2" charset="0"/>
              </a:rPr>
              <a:t>, a more ambitious target than the 2.7°C of warming estimated under the Paris agreement pledges. This of course assumes that countries will hold themselves accountable.</a:t>
            </a:r>
          </a:p>
          <a:p>
            <a:pPr algn="l"/>
            <a:endParaRPr lang="en-US" b="0" i="0" dirty="0">
              <a:solidFill>
                <a:srgbClr val="1A1818"/>
              </a:solidFill>
              <a:effectLst/>
              <a:latin typeface="Montserrat" panose="00000500000000000000" pitchFamily="2" charset="0"/>
            </a:endParaRPr>
          </a:p>
          <a:p>
            <a:pPr algn="l"/>
            <a:r>
              <a:rPr lang="en-US" b="0" i="0" dirty="0">
                <a:solidFill>
                  <a:srgbClr val="1A1818"/>
                </a:solidFill>
                <a:effectLst/>
                <a:latin typeface="Montserrat" panose="00000500000000000000" pitchFamily="2" charset="0"/>
              </a:rPr>
              <a:t>Another sign of progress was 110 countries pledged to </a:t>
            </a:r>
            <a:r>
              <a:rPr lang="en-US" b="1" i="0" u="none" strike="noStrike" dirty="0">
                <a:solidFill>
                  <a:srgbClr val="1A1818"/>
                </a:solidFill>
                <a:effectLst/>
                <a:latin typeface="Montserrat" panose="00000500000000000000" pitchFamily="2" charset="0"/>
                <a:hlinkClick r:id="rId5"/>
              </a:rPr>
              <a:t>cut emissions of methane</a:t>
            </a:r>
            <a:r>
              <a:rPr lang="en-US" b="0" i="0" dirty="0">
                <a:solidFill>
                  <a:srgbClr val="1A1818"/>
                </a:solidFill>
                <a:effectLst/>
                <a:latin typeface="Montserrat" panose="00000500000000000000" pitchFamily="2" charset="0"/>
              </a:rPr>
              <a:t> 30% by 2030. Since methane is a very potent but short-lived greenhouse gas, curbing its emissions is an effective measure to reduce near-term global warming. Several of the world’s largest emitters of greenhouse gases made notable commitments. The U.S. and China announced a joint agreement to do more to cut emissions this decade, and China committed for the first time to developing a plan to reduce methane. Nonetheless, the agreement was short on specifics.  </a:t>
            </a:r>
          </a:p>
          <a:p>
            <a:pPr algn="l"/>
            <a:endParaRPr lang="en-US" b="0" i="0" dirty="0">
              <a:solidFill>
                <a:srgbClr val="1A1818"/>
              </a:solidFill>
              <a:effectLst/>
              <a:latin typeface="Montserrat" panose="00000500000000000000" pitchFamily="2" charset="0"/>
            </a:endParaRPr>
          </a:p>
          <a:p>
            <a:pPr algn="l"/>
            <a:r>
              <a:rPr lang="en-US" b="0" i="0" dirty="0">
                <a:solidFill>
                  <a:srgbClr val="1A1818"/>
                </a:solidFill>
                <a:effectLst/>
                <a:latin typeface="Montserrat" panose="00000500000000000000" pitchFamily="2" charset="0"/>
              </a:rPr>
              <a:t>India’s Prime Minister announced that India intends to generate half its electricity from renewables by 2030 and achieve net zero emission status by 2070. This is well short of the target date of 2050, but was a stronger pledge than what has been made by Saudi Arabia, the planet’s second-biggest oil producer, and by Russia, the second-biggest gas provider. </a:t>
            </a:r>
          </a:p>
          <a:p>
            <a:pPr algn="l"/>
            <a:endParaRPr lang="en-US" b="0" i="0" dirty="0">
              <a:solidFill>
                <a:srgbClr val="1A1818"/>
              </a:solidFill>
              <a:effectLst/>
              <a:latin typeface="Montserrat" panose="00000500000000000000" pitchFamily="2" charset="0"/>
            </a:endParaRPr>
          </a:p>
          <a:p>
            <a:pPr algn="l"/>
            <a:r>
              <a:rPr lang="en-US" b="0" i="0" dirty="0">
                <a:solidFill>
                  <a:srgbClr val="1A1818"/>
                </a:solidFill>
                <a:effectLst/>
                <a:latin typeface="Montserrat" panose="00000500000000000000" pitchFamily="2" charset="0"/>
              </a:rPr>
              <a:t>One of the most significant deals at COP26 involved the private sector. Nearly 500 global financial services, holding 40% of the world’s financial assets—a total of $130 trillion—agreed to meet the goals of the Paris Agreement, including limiting global warming to 1.5 ⁰C. </a:t>
            </a:r>
            <a:r>
              <a:rPr lang="en-US" b="1" i="0" u="none" strike="noStrike" dirty="0">
                <a:solidFill>
                  <a:srgbClr val="1A1818"/>
                </a:solidFill>
                <a:effectLst/>
                <a:latin typeface="Montserrat" panose="00000500000000000000" pitchFamily="2" charset="0"/>
                <a:hlinkClick r:id="rId6"/>
              </a:rPr>
              <a:t>The commitment</a:t>
            </a:r>
            <a:r>
              <a:rPr lang="en-US" b="0" i="0" dirty="0">
                <a:solidFill>
                  <a:srgbClr val="1A1818"/>
                </a:solidFill>
                <a:effectLst/>
                <a:latin typeface="Montserrat" panose="00000500000000000000" pitchFamily="2" charset="0"/>
              </a:rPr>
              <a:t> “comes with a pathway by which the companies involved must use science-based guidelines to reach net-zero emissions by 2050, and commit to interim goals towards a 50 percent reduction by 2030.” This means adjusting their business models, developing credible decarbonization plans, implementing them and providing annual reports.</a:t>
            </a:r>
          </a:p>
          <a:p>
            <a:pPr algn="l"/>
            <a:endParaRPr lang="en-US" b="1" i="0" dirty="0">
              <a:solidFill>
                <a:srgbClr val="1A1818"/>
              </a:solidFill>
              <a:effectLst/>
              <a:latin typeface="Montserrat" panose="00000500000000000000" pitchFamily="2" charset="0"/>
            </a:endParaRPr>
          </a:p>
          <a:p>
            <a:pPr algn="l"/>
            <a:r>
              <a:rPr lang="en-US" b="0" i="0" dirty="0">
                <a:solidFill>
                  <a:srgbClr val="1A1818"/>
                </a:solidFill>
                <a:effectLst/>
                <a:latin typeface="Montserrat" panose="00000500000000000000" pitchFamily="2" charset="0"/>
              </a:rPr>
              <a:t>COP26 came tantalizingly close to calling for an end to coal, the most polluting of the fossil fuels, but late in the negotiations, the Pact language was weakened from “phase out” to “phasedown.” The final language, which reads, “accelerating efforts towards the phasedown of unabated coal power and phase-out of inefficient fossil fuel subsidies,” allows room for continued coal use, such as with carbon capture. Forty-six countries, five subnational territories and a range of electricity providers, pension funds and other organizations </a:t>
            </a:r>
            <a:r>
              <a:rPr lang="en-US" b="1" i="0" u="none" strike="noStrike" dirty="0">
                <a:solidFill>
                  <a:srgbClr val="1A1818"/>
                </a:solidFill>
                <a:effectLst/>
                <a:latin typeface="Montserrat" panose="00000500000000000000" pitchFamily="2" charset="0"/>
                <a:hlinkClick r:id="rId7"/>
              </a:rPr>
              <a:t>pledged</a:t>
            </a:r>
            <a:r>
              <a:rPr lang="en-US" b="0" i="0" dirty="0">
                <a:solidFill>
                  <a:srgbClr val="1A1818"/>
                </a:solidFill>
                <a:effectLst/>
                <a:latin typeface="Montserrat" panose="00000500000000000000" pitchFamily="2" charset="0"/>
              </a:rPr>
              <a:t> to phase out existing coal-fueled power plants and stop building new ones. However, the biggest coal producers and users like Australia, India, the U.S. and China did not join the pledge.</a:t>
            </a:r>
          </a:p>
          <a:p>
            <a:endParaRPr lang="en-US" dirty="0">
              <a:effectLst/>
            </a:endParaRPr>
          </a:p>
          <a:p>
            <a:pPr algn="l"/>
            <a:r>
              <a:rPr lang="en-US" b="0" i="0" dirty="0">
                <a:solidFill>
                  <a:srgbClr val="1A1818"/>
                </a:solidFill>
                <a:effectLst/>
                <a:latin typeface="Montserrat" panose="00000500000000000000" pitchFamily="2" charset="0"/>
              </a:rPr>
              <a:t>Although the Pact “emphasizes the importance of protecting, conserving and restoring nature and ecosystems, including forests and other terrestrial and marine ecosystems,” progress here was hampered by lack of enforcement mechanisms. More than 140 countries representing over 90% of the world’s forests, including Brazil, China, Russia and the United States, pledged to strengthen shared efforts to halt and </a:t>
            </a:r>
            <a:r>
              <a:rPr lang="en-US" b="1" i="0" u="none" strike="noStrike" dirty="0">
                <a:solidFill>
                  <a:srgbClr val="1A1818"/>
                </a:solidFill>
                <a:effectLst/>
                <a:latin typeface="Montserrat" panose="00000500000000000000" pitchFamily="2" charset="0"/>
                <a:hlinkClick r:id="rId8"/>
              </a:rPr>
              <a:t>reverse deforestation</a:t>
            </a:r>
            <a:r>
              <a:rPr lang="en-US" b="0" i="0" dirty="0">
                <a:solidFill>
                  <a:srgbClr val="1A1818"/>
                </a:solidFill>
                <a:effectLst/>
                <a:latin typeface="Montserrat" panose="00000500000000000000" pitchFamily="2" charset="0"/>
              </a:rPr>
              <a:t> by 2030. Forests are crucial to absorbing carbon dioxide and slowing the pace of global warming, as well as </a:t>
            </a:r>
            <a:r>
              <a:rPr lang="en-US" b="1" i="0" u="none" strike="noStrike" dirty="0">
                <a:solidFill>
                  <a:srgbClr val="1A1818"/>
                </a:solidFill>
                <a:effectLst/>
                <a:latin typeface="Montserrat" panose="00000500000000000000" pitchFamily="2" charset="0"/>
                <a:hlinkClick r:id="rId9"/>
              </a:rPr>
              <a:t>supporting biodiversity</a:t>
            </a:r>
            <a:r>
              <a:rPr lang="en-US" b="0" i="0" dirty="0">
                <a:solidFill>
                  <a:srgbClr val="1A1818"/>
                </a:solidFill>
                <a:effectLst/>
                <a:latin typeface="Montserrat" panose="00000500000000000000" pitchFamily="2" charset="0"/>
              </a:rPr>
              <a:t>. The pledge includes $19 billion of public and private funds, which is better than nothing, but far short of the amount needed. Perhaps more important, there are no consequences for not following through, and a similar deal in 2014 failed to slow deforestation in any way.  </a:t>
            </a:r>
          </a:p>
          <a:p>
            <a:pPr algn="l"/>
            <a:endParaRPr lang="en-US" b="1" i="0" dirty="0">
              <a:solidFill>
                <a:srgbClr val="1A1818"/>
              </a:solidFill>
              <a:effectLst/>
              <a:latin typeface="Montserrat" panose="00000500000000000000" pitchFamily="2" charset="0"/>
            </a:endParaRPr>
          </a:p>
          <a:p>
            <a:pPr algn="l"/>
            <a:r>
              <a:rPr lang="en-US" b="0" i="0" dirty="0">
                <a:solidFill>
                  <a:srgbClr val="1A1818"/>
                </a:solidFill>
                <a:effectLst/>
                <a:latin typeface="Montserrat" panose="00000500000000000000" pitchFamily="2" charset="0"/>
              </a:rPr>
              <a:t>Fighting climate change requires much more than a two-week annual summit. It must be a continual, year-round commitment. Follow-up is needed to ensure that signatories meet and exceed their Glasgow pledges. </a:t>
            </a:r>
          </a:p>
          <a:p>
            <a:pPr algn="l"/>
            <a:r>
              <a:rPr lang="en-US" b="0" i="0" dirty="0">
                <a:solidFill>
                  <a:srgbClr val="1A1818"/>
                </a:solidFill>
                <a:effectLst/>
                <a:latin typeface="Montserrat" panose="00000500000000000000" pitchFamily="2" charset="0"/>
              </a:rPr>
              <a:t>In a </a:t>
            </a:r>
            <a:r>
              <a:rPr lang="en-US" b="1" i="0" u="none" strike="noStrike" dirty="0">
                <a:solidFill>
                  <a:srgbClr val="1A1818"/>
                </a:solidFill>
                <a:effectLst/>
                <a:latin typeface="Montserrat" panose="00000500000000000000" pitchFamily="2" charset="0"/>
                <a:hlinkClick r:id="rId10"/>
              </a:rPr>
              <a:t>statement</a:t>
            </a:r>
            <a:r>
              <a:rPr lang="en-US" b="0" i="0" dirty="0">
                <a:solidFill>
                  <a:srgbClr val="1A1818"/>
                </a:solidFill>
                <a:effectLst/>
                <a:latin typeface="Montserrat" panose="00000500000000000000" pitchFamily="2" charset="0"/>
              </a:rPr>
              <a:t> released at the end of the meeting, U.N. Secretary-General António Guterres said COP26 was an important but insufficient step. “It is time to go into emergency mode,” he said, “[and] accelerate action to keep the 1.5 degree goal alive.” The U.N. chief called for ending fossil fuel subsidies, phasing out coal, putting a price on carbon, protecting vulnerable communities and delivering the $100 billion climate finance commitment.</a:t>
            </a:r>
          </a:p>
          <a:p>
            <a:pPr algn="l"/>
            <a:endParaRPr lang="en-US" b="0" i="0" dirty="0">
              <a:solidFill>
                <a:srgbClr val="1A1818"/>
              </a:solidFill>
              <a:effectLst/>
              <a:latin typeface="Montserrat" panose="00000500000000000000" pitchFamily="2" charset="0"/>
            </a:endParaRPr>
          </a:p>
          <a:p>
            <a:pPr algn="l"/>
            <a:r>
              <a:rPr lang="en-US" b="0" i="0" dirty="0">
                <a:solidFill>
                  <a:srgbClr val="1A1818"/>
                </a:solidFill>
                <a:effectLst/>
                <a:latin typeface="Montserrat" panose="00000500000000000000" pitchFamily="2" charset="0"/>
              </a:rPr>
              <a:t>Guterres also had a message for climate activists: “I know many of you are disappointed. The path of progress is not always a straight line. But I know we can get there. We are in the fight of our lives.”</a:t>
            </a:r>
          </a:p>
          <a:p>
            <a:pPr algn="l"/>
            <a:r>
              <a:rPr lang="en-US" b="0" i="0" dirty="0">
                <a:solidFill>
                  <a:srgbClr val="1A1818"/>
                </a:solidFill>
                <a:effectLst/>
                <a:latin typeface="Montserrat" panose="00000500000000000000" pitchFamily="2" charset="0"/>
              </a:rPr>
              <a:t>The Glasgow Climate Pact calls on countries to come to next year’s COP, set to take place in Egypt, with stronger and more detailed plans for cutting their emissions. In addition, wealthy countries were urged to increase adaptation funding to protect the most vulnerable nations from the hazards of a hotter planet.</a:t>
            </a:r>
          </a:p>
          <a:p>
            <a:endParaRPr lang="en-US" dirty="0"/>
          </a:p>
        </p:txBody>
      </p:sp>
      <p:sp>
        <p:nvSpPr>
          <p:cNvPr id="4" name="Slide Number Placeholder 3"/>
          <p:cNvSpPr>
            <a:spLocks noGrp="1"/>
          </p:cNvSpPr>
          <p:nvPr>
            <p:ph type="sldNum" sz="quarter" idx="5"/>
          </p:nvPr>
        </p:nvSpPr>
        <p:spPr/>
        <p:txBody>
          <a:bodyPr/>
          <a:lstStyle/>
          <a:p>
            <a:fld id="{86B98A41-6BFD-4E8E-896E-058EA4BC905A}" type="slidenum">
              <a:rPr lang="en-US" smtClean="0"/>
              <a:pPr/>
              <a:t>61</a:t>
            </a:fld>
            <a:endParaRPr lang="en-US"/>
          </a:p>
        </p:txBody>
      </p:sp>
    </p:spTree>
    <p:extLst>
      <p:ext uri="{BB962C8B-B14F-4D97-AF65-F5344CB8AC3E}">
        <p14:creationId xmlns:p14="http://schemas.microsoft.com/office/powerpoint/2010/main" val="40409455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Now I’ll talk about </a:t>
            </a:r>
            <a:r>
              <a:rPr lang="en-US" sz="1200" dirty="0"/>
              <a:t>Climate Change Adaptation Strategies. I’m mostly going to discuss it from an ecological standpoint, but it applies to human communities and infrastructure too. These include:</a:t>
            </a:r>
          </a:p>
          <a:p>
            <a:pPr marL="171450" indent="-171450">
              <a:buFont typeface="Arial" panose="020B0604020202020204" pitchFamily="34" charset="0"/>
              <a:buChar char="•"/>
            </a:pPr>
            <a:r>
              <a:rPr lang="en-US" dirty="0"/>
              <a:t>Resistance: Attempting to keep a system intact and relatively unchanged </a:t>
            </a:r>
          </a:p>
          <a:p>
            <a:pPr marL="171450" indent="-171450">
              <a:buFont typeface="Arial" panose="020B0604020202020204" pitchFamily="34" charset="0"/>
              <a:buChar char="•"/>
            </a:pPr>
            <a:r>
              <a:rPr lang="en-US" dirty="0"/>
              <a:t>Resilience: Improving the system’s ability to “bounce back” from a disturbance</a:t>
            </a:r>
          </a:p>
          <a:p>
            <a:pPr marL="171450" indent="-171450">
              <a:buFont typeface="Arial" panose="020B0604020202020204" pitchFamily="34" charset="0"/>
              <a:buChar char="•"/>
            </a:pPr>
            <a:r>
              <a:rPr lang="en-US" dirty="0"/>
              <a:t>and Transformation: Facilitating system to respond in new ways, like planting species adapted to a hotter climate.</a:t>
            </a:r>
          </a:p>
          <a:p>
            <a:endParaRPr lang="en-US" dirty="0"/>
          </a:p>
        </p:txBody>
      </p:sp>
      <p:sp>
        <p:nvSpPr>
          <p:cNvPr id="4" name="Slide Number Placeholder 3"/>
          <p:cNvSpPr>
            <a:spLocks noGrp="1"/>
          </p:cNvSpPr>
          <p:nvPr>
            <p:ph type="sldNum" sz="quarter" idx="10"/>
          </p:nvPr>
        </p:nvSpPr>
        <p:spPr/>
        <p:txBody>
          <a:bodyPr/>
          <a:lstStyle/>
          <a:p>
            <a:fld id="{86B98A41-6BFD-4E8E-896E-058EA4BC905A}" type="slidenum">
              <a:rPr lang="en-US" smtClean="0"/>
              <a:pPr/>
              <a:t>62</a:t>
            </a:fld>
            <a:endParaRPr lang="en-US"/>
          </a:p>
        </p:txBody>
      </p:sp>
    </p:spTree>
    <p:extLst>
      <p:ext uri="{BB962C8B-B14F-4D97-AF65-F5344CB8AC3E}">
        <p14:creationId xmlns:p14="http://schemas.microsoft.com/office/powerpoint/2010/main" val="577658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sz="2800" dirty="0"/>
              <a:t>Resistance Strategies include things like protecting existing ecosystems from development, overharvesting, and stressors like fire, disease, and invasive species. They also include restoration, like restoring degraded streams and planting riparian vegetation, restoring wetlands, dune systems, and other ecosystems.</a:t>
            </a:r>
          </a:p>
          <a:p>
            <a:endParaRPr lang="en-US" dirty="0"/>
          </a:p>
        </p:txBody>
      </p:sp>
      <p:sp>
        <p:nvSpPr>
          <p:cNvPr id="4" name="Slide Number Placeholder 3"/>
          <p:cNvSpPr>
            <a:spLocks noGrp="1"/>
          </p:cNvSpPr>
          <p:nvPr>
            <p:ph type="sldNum" sz="quarter" idx="5"/>
          </p:nvPr>
        </p:nvSpPr>
        <p:spPr/>
        <p:txBody>
          <a:bodyPr/>
          <a:lstStyle/>
          <a:p>
            <a:fld id="{86B98A41-6BFD-4E8E-896E-058EA4BC905A}" type="slidenum">
              <a:rPr lang="en-US" smtClean="0"/>
              <a:pPr/>
              <a:t>63</a:t>
            </a:fld>
            <a:endParaRPr lang="en-US"/>
          </a:p>
        </p:txBody>
      </p:sp>
    </p:spTree>
    <p:extLst>
      <p:ext uri="{BB962C8B-B14F-4D97-AF65-F5344CB8AC3E}">
        <p14:creationId xmlns:p14="http://schemas.microsoft.com/office/powerpoint/2010/main" val="25427233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sz="1800" dirty="0"/>
              <a:t>Resistance Strategies also include protecting climate refugia, which are areas that heat up slower or remain moist as the climate changes. </a:t>
            </a:r>
            <a:endParaRPr lang="en-US" dirty="0"/>
          </a:p>
        </p:txBody>
      </p:sp>
      <p:sp>
        <p:nvSpPr>
          <p:cNvPr id="4" name="Slide Number Placeholder 3"/>
          <p:cNvSpPr>
            <a:spLocks noGrp="1"/>
          </p:cNvSpPr>
          <p:nvPr>
            <p:ph type="sldNum" sz="quarter" idx="5"/>
          </p:nvPr>
        </p:nvSpPr>
        <p:spPr/>
        <p:txBody>
          <a:bodyPr/>
          <a:lstStyle/>
          <a:p>
            <a:fld id="{86B98A41-6BFD-4E8E-896E-058EA4BC905A}" type="slidenum">
              <a:rPr lang="en-US" smtClean="0"/>
              <a:pPr/>
              <a:t>64</a:t>
            </a:fld>
            <a:endParaRPr lang="en-US"/>
          </a:p>
        </p:txBody>
      </p:sp>
    </p:spTree>
    <p:extLst>
      <p:ext uri="{BB962C8B-B14F-4D97-AF65-F5344CB8AC3E}">
        <p14:creationId xmlns:p14="http://schemas.microsoft.com/office/powerpoint/2010/main" val="6413796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algn="l">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Environmental changes, whether relatively sudden (e.g., fires, storms, or floods) or more gradual (changes in climate) are typically patchy; some areas are affected more than others. Refugia are areas where species, natural communities, or ecosystems can persist within a larger area that has been rendered inhospitable. They can occur at different scales of space and time, and provide temporary safe havens. Effective climate refugia protect at-risk species and ecosystems, may often (although not always) occur in large natural areas, and provide connectivity “stepping stones” and population resilience. </a:t>
            </a:r>
          </a:p>
          <a:p>
            <a:pPr algn="l"/>
            <a:endParaRPr lang="en-US" dirty="0"/>
          </a:p>
        </p:txBody>
      </p:sp>
      <p:sp>
        <p:nvSpPr>
          <p:cNvPr id="4" name="Slide Number Placeholder 3"/>
          <p:cNvSpPr>
            <a:spLocks noGrp="1"/>
          </p:cNvSpPr>
          <p:nvPr>
            <p:ph type="sldNum" sz="quarter" idx="10"/>
          </p:nvPr>
        </p:nvSpPr>
        <p:spPr/>
        <p:txBody>
          <a:bodyPr/>
          <a:lstStyle/>
          <a:p>
            <a:fld id="{86B98A41-6BFD-4E8E-896E-058EA4BC905A}" type="slidenum">
              <a:rPr lang="en-US" smtClean="0"/>
              <a:pPr/>
              <a:t>65</a:t>
            </a:fld>
            <a:endParaRPr lang="en-US"/>
          </a:p>
        </p:txBody>
      </p:sp>
    </p:spTree>
    <p:extLst>
      <p:ext uri="{BB962C8B-B14F-4D97-AF65-F5344CB8AC3E}">
        <p14:creationId xmlns:p14="http://schemas.microsoft.com/office/powerpoint/2010/main" val="100233071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algn="l">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Disturbance refugia are areas more likely to persist through disturbances like fire, drought, storms, or insect outbreaks, or more likely to recover from them. Since climate change is likely to increase the frequency and magnitude of many types of disturbances, identifying disturbance refugia is essential to maintain local species and ecosystems. </a:t>
            </a:r>
          </a:p>
          <a:p>
            <a:pPr marL="0" marR="0" algn="l">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figure shows examples of processes and landscape features that help form disturbance refugia. These can be natural, like terrain shading, rivers and lakes, or moist soils; or human constructs, like roads and trails. Roads can have many negative ecological effects, but can serve as firebreaks. </a:t>
            </a:r>
          </a:p>
        </p:txBody>
      </p:sp>
      <p:sp>
        <p:nvSpPr>
          <p:cNvPr id="4" name="Slide Number Placeholder 3"/>
          <p:cNvSpPr>
            <a:spLocks noGrp="1"/>
          </p:cNvSpPr>
          <p:nvPr>
            <p:ph type="sldNum" sz="quarter" idx="5"/>
          </p:nvPr>
        </p:nvSpPr>
        <p:spPr/>
        <p:txBody>
          <a:bodyPr/>
          <a:lstStyle/>
          <a:p>
            <a:fld id="{86B98A41-6BFD-4E8E-896E-058EA4BC905A}" type="slidenum">
              <a:rPr lang="en-US" smtClean="0"/>
              <a:pPr/>
              <a:t>66</a:t>
            </a:fld>
            <a:endParaRPr lang="en-US"/>
          </a:p>
        </p:txBody>
      </p:sp>
    </p:spTree>
    <p:extLst>
      <p:ext uri="{BB962C8B-B14F-4D97-AF65-F5344CB8AC3E}">
        <p14:creationId xmlns:p14="http://schemas.microsoft.com/office/powerpoint/2010/main" val="22516556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0000" lnSpcReduction="20000"/>
          </a:bodyPr>
          <a:lstStyle/>
          <a:p>
            <a:pPr marL="0" marR="0" algn="l">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Climatic refugia operate on longer scales of time. Such areas are relatively buffered from changes in regional environmental conditions (e.g., temperature or moisture), and allow organisms to persist as long as local conditions remain tolerable. Climate-change refugia may only be temporary for a given species, but can delay ecosystem transitions for decades or longer. They can serve as a “slow lane,” protecting native species and ecosystems from negative effects of climate change in the short term, providing longer-term havens for overall biodiversity and ecosystem function, and reducing the risk of extinction. </a:t>
            </a:r>
          </a:p>
          <a:p>
            <a:pPr algn="l"/>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US" sz="1800" dirty="0">
                <a:effectLst/>
                <a:latin typeface="Calibri" panose="020F0502020204030204" pitchFamily="34" charset="0"/>
                <a:ea typeface="Calibri" panose="020F0502020204030204" pitchFamily="34" charset="0"/>
                <a:cs typeface="Times New Roman" panose="02020603050405020304" pitchFamily="18" charset="0"/>
              </a:rPr>
              <a:t>This isn’t the first time species have had to adapt to a changing climate, although it’s happening a lot quicker now and potentially to a greater extreme. During the Pleistocene, organisms took refuge from unfavorable climate conditions during glacial advances and retreats. These areas acted as sources for colonization when conditions beyond the refugia became more favorable. For example, areas in the southeast US served as refugia during the last glacial maximum </a:t>
            </a:r>
            <a:r>
              <a:rPr lang="en-US" sz="1800" i="0" dirty="0">
                <a:effectLst/>
                <a:latin typeface="Calibri" panose="020F0502020204030204" pitchFamily="34" charset="0"/>
                <a:ea typeface="Calibri" panose="020F0502020204030204" pitchFamily="34" charset="0"/>
                <a:cs typeface="Times New Roman" panose="02020603050405020304" pitchFamily="18" charset="0"/>
              </a:rPr>
              <a:t>(18,000–25,000 years ago).</a:t>
            </a:r>
          </a:p>
          <a:p>
            <a:pPr algn="l"/>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US" sz="1800" dirty="0">
                <a:effectLst/>
                <a:latin typeface="Calibri" panose="020F0502020204030204" pitchFamily="34" charset="0"/>
                <a:ea typeface="Calibri" panose="020F0502020204030204" pitchFamily="34" charset="0"/>
                <a:cs typeface="Times New Roman" panose="02020603050405020304" pitchFamily="18" charset="0"/>
              </a:rPr>
              <a:t>Approaches for identifying future climate refugia include identifying regions that are projected to experience less severe climate changes, that contain a diversity of physical and topographic features, and that either retain or remain close to suitable climatic conditions for particular species. </a:t>
            </a:r>
            <a:r>
              <a:rPr lang="en-US" sz="1200" kern="1200" dirty="0" err="1">
                <a:solidFill>
                  <a:schemeClr val="tx1"/>
                </a:solidFill>
                <a:effectLst/>
                <a:latin typeface="+mn-lt"/>
                <a:ea typeface="+mn-ea"/>
                <a:cs typeface="+mn-cs"/>
              </a:rPr>
              <a:t>Stralberg</a:t>
            </a:r>
            <a:r>
              <a:rPr lang="en-US" sz="1200" kern="1200" dirty="0">
                <a:solidFill>
                  <a:schemeClr val="tx1"/>
                </a:solidFill>
                <a:effectLst/>
                <a:latin typeface="+mn-lt"/>
                <a:ea typeface="+mn-ea"/>
                <a:cs typeface="+mn-cs"/>
              </a:rPr>
              <a:t> et al. (2018) used species distribution models for 324 trees and 268 songbirds in the U.S. and Canada, along with predicted changes in habitat suitability, to identify areas more suitable as climate refugia. They found that the potential for future refugia was highest in mountain ranges and coastal areas.</a:t>
            </a:r>
          </a:p>
        </p:txBody>
      </p:sp>
      <p:sp>
        <p:nvSpPr>
          <p:cNvPr id="4" name="Slide Number Placeholder 3"/>
          <p:cNvSpPr>
            <a:spLocks noGrp="1"/>
          </p:cNvSpPr>
          <p:nvPr>
            <p:ph type="sldNum" sz="quarter" idx="5"/>
          </p:nvPr>
        </p:nvSpPr>
        <p:spPr/>
        <p:txBody>
          <a:bodyPr/>
          <a:lstStyle/>
          <a:p>
            <a:fld id="{86B98A41-6BFD-4E8E-896E-058EA4BC905A}" type="slidenum">
              <a:rPr lang="en-US" smtClean="0"/>
              <a:pPr/>
              <a:t>67</a:t>
            </a:fld>
            <a:endParaRPr lang="en-US"/>
          </a:p>
        </p:txBody>
      </p:sp>
    </p:spTree>
    <p:extLst>
      <p:ext uri="{BB962C8B-B14F-4D97-AF65-F5344CB8AC3E}">
        <p14:creationId xmlns:p14="http://schemas.microsoft.com/office/powerpoint/2010/main" val="12281021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7500" lnSpcReduction="20000"/>
          </a:bodyPr>
          <a:lstStyle/>
          <a:p>
            <a:pPr marL="0" marR="0" algn="l">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picture shows examples of areas that could provide suitable climate refugia. S</a:t>
            </a:r>
            <a:r>
              <a:rPr lang="en-US" sz="2800" dirty="0"/>
              <a:t>haded areas, like north-facing slopes, receive less solar heating and will stay cooler by around 2-6 ⁰C depending on steepness and other factors. Valleys and coves that pool cold air will also stay cooler. Areas near large deep lakes or oceans will also warm more slowly due to the high heat capacity of water. Cold-water springs and streams will remain relatively cold if fed by groundwater. Persistent snow can provide critical habitat for species like snowshoe hares and wolverines. And tree canopies keep the ground beneath them cooler during the day. </a:t>
            </a:r>
          </a:p>
          <a:p>
            <a:pPr algn="l"/>
            <a:endParaRPr lang="en-US" dirty="0"/>
          </a:p>
        </p:txBody>
      </p:sp>
      <p:sp>
        <p:nvSpPr>
          <p:cNvPr id="4" name="Slide Number Placeholder 3"/>
          <p:cNvSpPr>
            <a:spLocks noGrp="1"/>
          </p:cNvSpPr>
          <p:nvPr>
            <p:ph type="sldNum" sz="quarter" idx="5"/>
          </p:nvPr>
        </p:nvSpPr>
        <p:spPr/>
        <p:txBody>
          <a:bodyPr/>
          <a:lstStyle/>
          <a:p>
            <a:fld id="{86B98A41-6BFD-4E8E-896E-058EA4BC905A}" type="slidenum">
              <a:rPr lang="en-US" smtClean="0"/>
              <a:pPr/>
              <a:t>68</a:t>
            </a:fld>
            <a:endParaRPr lang="en-US"/>
          </a:p>
        </p:txBody>
      </p:sp>
    </p:spTree>
    <p:extLst>
      <p:ext uri="{BB962C8B-B14F-4D97-AF65-F5344CB8AC3E}">
        <p14:creationId xmlns:p14="http://schemas.microsoft.com/office/powerpoint/2010/main" val="23900723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algn="l">
              <a:lnSpc>
                <a:spcPct val="107000"/>
              </a:lnSpc>
              <a:spcBef>
                <a:spcPts val="0"/>
              </a:spcBef>
              <a:spcAft>
                <a:spcPts val="800"/>
              </a:spcAft>
            </a:pPr>
            <a:r>
              <a:rPr lang="en-US" sz="1800" i="0" dirty="0">
                <a:effectLst/>
                <a:latin typeface="Calibri" panose="020F0502020204030204" pitchFamily="34" charset="0"/>
                <a:ea typeface="Calibri" panose="020F0502020204030204" pitchFamily="34" charset="0"/>
                <a:cs typeface="Times New Roman" panose="02020603050405020304" pitchFamily="18" charset="0"/>
              </a:rPr>
              <a:t>Wet areas, including wetlands, riparian zones, and fog belts, can act as climate change refugia, especially if fed by groundwater. They can remain wet or moist during droughts. This moisture can also cool the air. </a:t>
            </a:r>
          </a:p>
          <a:p>
            <a:pPr marL="0" marR="0" algn="l">
              <a:lnSpc>
                <a:spcPct val="107000"/>
              </a:lnSpc>
              <a:spcBef>
                <a:spcPts val="0"/>
              </a:spcBef>
              <a:spcAft>
                <a:spcPts val="800"/>
              </a:spcAft>
            </a:pPr>
            <a:r>
              <a:rPr lang="en-US" sz="1800" i="0" dirty="0">
                <a:effectLst/>
                <a:latin typeface="Calibri" panose="020F0502020204030204" pitchFamily="34" charset="0"/>
                <a:ea typeface="Calibri" panose="020F0502020204030204" pitchFamily="34" charset="0"/>
                <a:cs typeface="Times New Roman" panose="02020603050405020304" pitchFamily="18" charset="0"/>
              </a:rPr>
              <a:t>Many wetlands, especially if underlain by impermeable clay or water-retaining peat; can hold water for a long time. Wetlands, as long as their soils are saturated or moist, are more resistant to fire, and may also protect surrounding uplands from drought and fire. </a:t>
            </a:r>
          </a:p>
          <a:p>
            <a:pPr marL="0" marR="0" algn="l">
              <a:lnSpc>
                <a:spcPct val="107000"/>
              </a:lnSpc>
              <a:spcBef>
                <a:spcPts val="0"/>
              </a:spcBef>
              <a:spcAft>
                <a:spcPts val="800"/>
              </a:spcAft>
            </a:pPr>
            <a:endParaRPr lang="en-US" sz="1800" i="1"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dirty="0"/>
              <a:t>For humans, protecting and restoring forests and wetlands can reduce flooding during storms and retain needed water during droughts, among their many other benefits.</a:t>
            </a:r>
          </a:p>
          <a:p>
            <a:pPr marL="0" marR="0" algn="l">
              <a:lnSpc>
                <a:spcPct val="107000"/>
              </a:lnSpc>
              <a:spcBef>
                <a:spcPts val="0"/>
              </a:spcBef>
              <a:spcAft>
                <a:spcPts val="800"/>
              </a:spcAft>
            </a:pPr>
            <a:endParaRPr lang="en-US" i="1" dirty="0"/>
          </a:p>
        </p:txBody>
      </p:sp>
      <p:sp>
        <p:nvSpPr>
          <p:cNvPr id="4" name="Slide Number Placeholder 3"/>
          <p:cNvSpPr>
            <a:spLocks noGrp="1"/>
          </p:cNvSpPr>
          <p:nvPr>
            <p:ph type="sldNum" sz="quarter" idx="5"/>
          </p:nvPr>
        </p:nvSpPr>
        <p:spPr/>
        <p:txBody>
          <a:bodyPr/>
          <a:lstStyle/>
          <a:p>
            <a:fld id="{86B98A41-6BFD-4E8E-896E-058EA4BC905A}" type="slidenum">
              <a:rPr lang="en-US" smtClean="0"/>
              <a:pPr/>
              <a:t>69</a:t>
            </a:fld>
            <a:endParaRPr lang="en-US"/>
          </a:p>
        </p:txBody>
      </p:sp>
    </p:spTree>
    <p:extLst>
      <p:ext uri="{BB962C8B-B14F-4D97-AF65-F5344CB8AC3E}">
        <p14:creationId xmlns:p14="http://schemas.microsoft.com/office/powerpoint/2010/main" val="1281782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As you can see here, CO2, Nitrous Oxide, Methane, and SO2 concentrations have all been increasing dramatically in the past 100 years.</a:t>
            </a:r>
          </a:p>
        </p:txBody>
      </p:sp>
      <p:sp>
        <p:nvSpPr>
          <p:cNvPr id="4" name="Slide Number Placeholder 3"/>
          <p:cNvSpPr>
            <a:spLocks noGrp="1"/>
          </p:cNvSpPr>
          <p:nvPr>
            <p:ph type="sldNum" sz="quarter" idx="5"/>
          </p:nvPr>
        </p:nvSpPr>
        <p:spPr/>
        <p:txBody>
          <a:bodyPr/>
          <a:lstStyle/>
          <a:p>
            <a:fld id="{86B98A41-6BFD-4E8E-896E-058EA4BC905A}" type="slidenum">
              <a:rPr lang="en-US" smtClean="0"/>
              <a:pPr/>
              <a:t>7</a:t>
            </a:fld>
            <a:endParaRPr lang="en-US"/>
          </a:p>
        </p:txBody>
      </p:sp>
    </p:spTree>
    <p:extLst>
      <p:ext uri="{BB962C8B-B14F-4D97-AF65-F5344CB8AC3E}">
        <p14:creationId xmlns:p14="http://schemas.microsoft.com/office/powerpoint/2010/main" val="36877583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Here’s some examples of climate change refugia in the Sierra Nevada range, including areas where cold temperatures and </a:t>
            </a:r>
            <a:r>
              <a:rPr lang="en-US" dirty="0" err="1"/>
              <a:t>snowpacks</a:t>
            </a:r>
            <a:r>
              <a:rPr lang="en-US" dirty="0"/>
              <a:t> persist, areas that are less likely to burn, wet areas, and old growth forest. </a:t>
            </a:r>
          </a:p>
        </p:txBody>
      </p:sp>
      <p:sp>
        <p:nvSpPr>
          <p:cNvPr id="4" name="Slide Number Placeholder 3"/>
          <p:cNvSpPr>
            <a:spLocks noGrp="1"/>
          </p:cNvSpPr>
          <p:nvPr>
            <p:ph type="sldNum" sz="quarter" idx="5"/>
          </p:nvPr>
        </p:nvSpPr>
        <p:spPr/>
        <p:txBody>
          <a:bodyPr/>
          <a:lstStyle/>
          <a:p>
            <a:fld id="{86B98A41-6BFD-4E8E-896E-058EA4BC905A}" type="slidenum">
              <a:rPr lang="en-US" smtClean="0"/>
              <a:pPr/>
              <a:t>70</a:t>
            </a:fld>
            <a:endParaRPr lang="en-US"/>
          </a:p>
        </p:txBody>
      </p:sp>
    </p:spTree>
    <p:extLst>
      <p:ext uri="{BB962C8B-B14F-4D97-AF65-F5344CB8AC3E}">
        <p14:creationId xmlns:p14="http://schemas.microsoft.com/office/powerpoint/2010/main" val="231131536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algn="l">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arid or semi-arid regions, groundwater-fed seeps and springs are biodiversity hotspots. Many contain rare species, like the Moapa dace shown here. Some springs may provide stable hydrologic refugia during droughts, and are critical to fish and other water-dependent species. They also provide sources of water and food for nearby wildlife. The groundwater source must be protected for these springs to persist, and native vegetation protected or restored. </a:t>
            </a:r>
          </a:p>
        </p:txBody>
      </p:sp>
      <p:sp>
        <p:nvSpPr>
          <p:cNvPr id="4" name="Slide Number Placeholder 3"/>
          <p:cNvSpPr>
            <a:spLocks noGrp="1"/>
          </p:cNvSpPr>
          <p:nvPr>
            <p:ph type="sldNum" sz="quarter" idx="5"/>
          </p:nvPr>
        </p:nvSpPr>
        <p:spPr/>
        <p:txBody>
          <a:bodyPr/>
          <a:lstStyle/>
          <a:p>
            <a:fld id="{86B98A41-6BFD-4E8E-896E-058EA4BC905A}" type="slidenum">
              <a:rPr lang="en-US" smtClean="0"/>
              <a:pPr/>
              <a:t>71</a:t>
            </a:fld>
            <a:endParaRPr lang="en-US"/>
          </a:p>
        </p:txBody>
      </p:sp>
    </p:spTree>
    <p:extLst>
      <p:ext uri="{BB962C8B-B14F-4D97-AF65-F5344CB8AC3E}">
        <p14:creationId xmlns:p14="http://schemas.microsoft.com/office/powerpoint/2010/main" val="316088792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62500" lnSpcReduction="20000"/>
          </a:bodyPr>
          <a:lstStyle/>
          <a:p>
            <a:pPr marL="0" marR="0" algn="l">
              <a:lnSpc>
                <a:spcPct val="107000"/>
              </a:lnSpc>
              <a:spcBef>
                <a:spcPts val="0"/>
              </a:spcBef>
              <a:spcAft>
                <a:spcPts val="800"/>
              </a:spcAft>
            </a:pPr>
            <a:r>
              <a:rPr lang="en-US" sz="1800" i="0" dirty="0">
                <a:effectLst/>
                <a:latin typeface="Calibri" panose="020F0502020204030204" pitchFamily="34" charset="0"/>
                <a:ea typeface="Calibri" panose="020F0502020204030204" pitchFamily="34" charset="0"/>
                <a:cs typeface="Times New Roman" panose="02020603050405020304" pitchFamily="18" charset="0"/>
              </a:rPr>
              <a:t>Cold-water aquatic organisms, like salmon, trout, hellbenders, and spring salamanders, are among the most vulnerable species to climate change. Streams and rivers with cold groundwater inputs provide cold, sustained streamflows in regions where water temperatures would otherwise become too warm, or streamflows too low, during the summer months. Shading by valley walls or trees can also help regulate stream temperatures. Sufficiently large and connected cold-water stream networks can provide refugia for sensitive freshwater organisms facing increasing pressures from temperature increases and other stressors.</a:t>
            </a:r>
          </a:p>
          <a:p>
            <a:pPr marL="0" marR="0" algn="l">
              <a:lnSpc>
                <a:spcPct val="107000"/>
              </a:lnSpc>
              <a:spcBef>
                <a:spcPts val="0"/>
              </a:spcBef>
              <a:spcAft>
                <a:spcPts val="800"/>
              </a:spcAft>
            </a:pPr>
            <a:r>
              <a:rPr lang="en-US" sz="1800" i="0" dirty="0">
                <a:effectLst/>
                <a:latin typeface="Calibri" panose="020F0502020204030204" pitchFamily="34" charset="0"/>
                <a:ea typeface="Calibri" panose="020F0502020204030204" pitchFamily="34" charset="0"/>
                <a:cs typeface="Times New Roman" panose="02020603050405020304" pitchFamily="18" charset="0"/>
              </a:rPr>
              <a:t>The figure on the left illustrates a sample aquatic refugia system. Refugia should meet all the species habitat needs, as well as shelter from high temperatures, floods, and droughts. And they should be large enough and connected enough to support viable populations. In some cases, barriers (depicted by a black bar in the figure) may be needed to keep out predators, invasive competitors, or diseases. The surrounding drainage area, or watershed, should be managed to provide stable flows and minimize pollution.</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i="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The figure on the right shows cold‐water refuges in MA (the dark blue circles) (a) under current conditions and (b) in a modeled 4°C warming scenario. Red circles indicate existing cold‐water refuges likely to lose cold‐water habitat in summer months.</a:t>
            </a:r>
          </a:p>
        </p:txBody>
      </p:sp>
      <p:sp>
        <p:nvSpPr>
          <p:cNvPr id="4" name="Slide Number Placeholder 3"/>
          <p:cNvSpPr>
            <a:spLocks noGrp="1"/>
          </p:cNvSpPr>
          <p:nvPr>
            <p:ph type="sldNum" sz="quarter" idx="5"/>
          </p:nvPr>
        </p:nvSpPr>
        <p:spPr/>
        <p:txBody>
          <a:bodyPr/>
          <a:lstStyle/>
          <a:p>
            <a:fld id="{86B98A41-6BFD-4E8E-896E-058EA4BC905A}" type="slidenum">
              <a:rPr lang="en-US" smtClean="0"/>
              <a:pPr/>
              <a:t>72</a:t>
            </a:fld>
            <a:endParaRPr lang="en-US"/>
          </a:p>
        </p:txBody>
      </p:sp>
    </p:spTree>
    <p:extLst>
      <p:ext uri="{BB962C8B-B14F-4D97-AF65-F5344CB8AC3E}">
        <p14:creationId xmlns:p14="http://schemas.microsoft.com/office/powerpoint/2010/main" val="89479340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fontScale="92500" lnSpcReduction="10000"/>
          </a:bodyPr>
          <a:lstStyle/>
          <a:p>
            <a:r>
              <a:rPr lang="en-US" sz="2800" dirty="0"/>
              <a:t>Resilience Strategies improve a system’s ability to “bounce back” from a disturbance. This can be done by reducing other ecosystem stressors, like restoring native vegetation, limiting pollution, reducing hazardous fuels and thereby preventing catastrophic fires, and controlling invasive species and pathogens. Wildlife can be helped by providing things like nest boxes if needed. </a:t>
            </a:r>
          </a:p>
        </p:txBody>
      </p:sp>
      <p:sp>
        <p:nvSpPr>
          <p:cNvPr id="4" name="Slide Number Placeholder 3"/>
          <p:cNvSpPr>
            <a:spLocks noGrp="1"/>
          </p:cNvSpPr>
          <p:nvPr>
            <p:ph type="sldNum" sz="quarter" idx="5"/>
          </p:nvPr>
        </p:nvSpPr>
        <p:spPr/>
        <p:txBody>
          <a:bodyPr/>
          <a:lstStyle/>
          <a:p>
            <a:fld id="{86B98A41-6BFD-4E8E-896E-058EA4BC905A}" type="slidenum">
              <a:rPr lang="en-US" smtClean="0"/>
              <a:pPr/>
              <a:t>73</a:t>
            </a:fld>
            <a:endParaRPr lang="en-US"/>
          </a:p>
        </p:txBody>
      </p:sp>
    </p:spTree>
    <p:extLst>
      <p:ext uri="{BB962C8B-B14F-4D97-AF65-F5344CB8AC3E}">
        <p14:creationId xmlns:p14="http://schemas.microsoft.com/office/powerpoint/2010/main" val="30230841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sz="2800" dirty="0"/>
              <a:t>Finally, transformation strategies help ecosystems to respond in new ways. For example, improving landscape connectivity to allow wildlife and plant range shifts. Or adding species that are more heat-tolerant, or, if applicable, drought-tolerant or salt-tolerant. </a:t>
            </a:r>
            <a:endParaRPr lang="en-US" dirty="0"/>
          </a:p>
        </p:txBody>
      </p:sp>
      <p:sp>
        <p:nvSpPr>
          <p:cNvPr id="4" name="Slide Number Placeholder 3"/>
          <p:cNvSpPr>
            <a:spLocks noGrp="1"/>
          </p:cNvSpPr>
          <p:nvPr>
            <p:ph type="sldNum" sz="quarter" idx="5"/>
          </p:nvPr>
        </p:nvSpPr>
        <p:spPr/>
        <p:txBody>
          <a:bodyPr/>
          <a:lstStyle/>
          <a:p>
            <a:fld id="{86B98A41-6BFD-4E8E-896E-058EA4BC905A}" type="slidenum">
              <a:rPr lang="en-US" smtClean="0"/>
              <a:pPr/>
              <a:t>74</a:t>
            </a:fld>
            <a:endParaRPr lang="en-US"/>
          </a:p>
        </p:txBody>
      </p:sp>
    </p:spTree>
    <p:extLst>
      <p:ext uri="{BB962C8B-B14F-4D97-AF65-F5344CB8AC3E}">
        <p14:creationId xmlns:p14="http://schemas.microsoft.com/office/powerpoint/2010/main" val="244855449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i="0" dirty="0">
                <a:effectLst/>
                <a:latin typeface="Calibri" panose="020F0502020204030204" pitchFamily="34" charset="0"/>
                <a:ea typeface="Calibri" panose="020F0502020204030204" pitchFamily="34" charset="0"/>
                <a:cs typeface="Times New Roman" panose="02020603050405020304" pitchFamily="18" charset="0"/>
              </a:rPr>
              <a:t>Climate corridors can facilitate long-distance migration of species as the climate changes. Climate corridors can be modeled between current and future distributions of species or climate types. Some examples include preserving natural corridors or stepping stones from south to north, or up to higher elevations, allowing species to move to more suitable climates. Likewise, corridors can be identified from drought-impacted areas to areas with more available water. Streams and rivers, and the adjacent riparian zone, can make especially suitable corridors if they are protected, and restored if necessary.</a:t>
            </a:r>
            <a:endParaRPr lang="en-US" i="0" dirty="0"/>
          </a:p>
        </p:txBody>
      </p:sp>
      <p:sp>
        <p:nvSpPr>
          <p:cNvPr id="4" name="Slide Number Placeholder 3"/>
          <p:cNvSpPr>
            <a:spLocks noGrp="1"/>
          </p:cNvSpPr>
          <p:nvPr>
            <p:ph type="sldNum" sz="quarter" idx="5"/>
          </p:nvPr>
        </p:nvSpPr>
        <p:spPr/>
        <p:txBody>
          <a:bodyPr/>
          <a:lstStyle/>
          <a:p>
            <a:fld id="{86B98A41-6BFD-4E8E-896E-058EA4BC905A}" type="slidenum">
              <a:rPr lang="en-US" smtClean="0"/>
              <a:pPr/>
              <a:t>75</a:t>
            </a:fld>
            <a:endParaRPr lang="en-US"/>
          </a:p>
        </p:txBody>
      </p:sp>
    </p:spTree>
    <p:extLst>
      <p:ext uri="{BB962C8B-B14F-4D97-AF65-F5344CB8AC3E}">
        <p14:creationId xmlns:p14="http://schemas.microsoft.com/office/powerpoint/2010/main" val="113073025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dirty="0">
                <a:latin typeface="+mn-lt"/>
                <a:cs typeface="Arial" panose="020B0604020202020204" pitchFamily="34" charset="0"/>
              </a:rPr>
              <a:t>Climate adaptation will often employ multiple types of strategies. At Blackwater NWR, dredged silt and sand were used to build up an area of marsh that was disappearing from sea level rise. Marsh grasses were planted and invasive nutria removed. The refuge is also acquiring forest and farmland at adjacent higher elevations where the marsh can migrate over time and continue to provide marsh bird habitat and other benefits. There’s often overlap between adaptation and mitigation; for example, saving and restoring coastal marsh also sequesters carbon in the form of peat. </a:t>
            </a:r>
          </a:p>
          <a:p>
            <a:endParaRPr lang="en-US" sz="1200" dirty="0">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CB32B064-E31B-4B0D-98A9-A4F29E4A7B1F}" type="slidenum">
              <a:rPr lang="en-US" smtClean="0"/>
              <a:t>76</a:t>
            </a:fld>
            <a:endParaRPr lang="en-US"/>
          </a:p>
        </p:txBody>
      </p:sp>
    </p:spTree>
    <p:extLst>
      <p:ext uri="{BB962C8B-B14F-4D97-AF65-F5344CB8AC3E}">
        <p14:creationId xmlns:p14="http://schemas.microsoft.com/office/powerpoint/2010/main" val="358207596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Everyone can help bend the curve away from the most catastrophic climate change consequences. You can:</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Reduce your personal climate footprint</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Ask your legislators, governors, and other political leaders to support climate action </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And work locally to support climate resilience</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Plant pollinator habitat</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Help restore ecosystems</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Support land protection efforts</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Plant trees</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10"/>
          </p:nvPr>
        </p:nvSpPr>
        <p:spPr/>
        <p:txBody>
          <a:bodyPr/>
          <a:lstStyle/>
          <a:p>
            <a:fld id="{86B98A41-6BFD-4E8E-896E-058EA4BC905A}" type="slidenum">
              <a:rPr lang="en-US" smtClean="0"/>
              <a:pPr/>
              <a:t>77</a:t>
            </a:fld>
            <a:endParaRPr lang="en-US"/>
          </a:p>
        </p:txBody>
      </p:sp>
    </p:spTree>
    <p:extLst>
      <p:ext uri="{BB962C8B-B14F-4D97-AF65-F5344CB8AC3E}">
        <p14:creationId xmlns:p14="http://schemas.microsoft.com/office/powerpoint/2010/main" val="47233559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Here’s some of my sources of information.</a:t>
            </a:r>
          </a:p>
          <a:p>
            <a:r>
              <a:rPr lang="en-US" dirty="0"/>
              <a:t>My web site: https://www.tcweber.com/</a:t>
            </a:r>
          </a:p>
        </p:txBody>
      </p:sp>
      <p:sp>
        <p:nvSpPr>
          <p:cNvPr id="4" name="Slide Number Placeholder 3"/>
          <p:cNvSpPr>
            <a:spLocks noGrp="1"/>
          </p:cNvSpPr>
          <p:nvPr>
            <p:ph type="sldNum" sz="quarter" idx="5"/>
          </p:nvPr>
        </p:nvSpPr>
        <p:spPr/>
        <p:txBody>
          <a:bodyPr/>
          <a:lstStyle/>
          <a:p>
            <a:fld id="{86B98A41-6BFD-4E8E-896E-058EA4BC905A}" type="slidenum">
              <a:rPr lang="en-US" smtClean="0"/>
              <a:pPr/>
              <a:t>78</a:t>
            </a:fld>
            <a:endParaRPr lang="en-US"/>
          </a:p>
        </p:txBody>
      </p:sp>
    </p:spTree>
    <p:extLst>
      <p:ext uri="{BB962C8B-B14F-4D97-AF65-F5344CB8AC3E}">
        <p14:creationId xmlns:p14="http://schemas.microsoft.com/office/powerpoint/2010/main" val="1890097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This shows the past 20,000 years. There is a massive uptick of greenhouse gases far above natural levels.</a:t>
            </a:r>
          </a:p>
        </p:txBody>
      </p:sp>
      <p:sp>
        <p:nvSpPr>
          <p:cNvPr id="4" name="Slide Number Placeholder 3"/>
          <p:cNvSpPr>
            <a:spLocks noGrp="1"/>
          </p:cNvSpPr>
          <p:nvPr>
            <p:ph type="sldNum" sz="quarter" idx="5"/>
          </p:nvPr>
        </p:nvSpPr>
        <p:spPr/>
        <p:txBody>
          <a:bodyPr/>
          <a:lstStyle/>
          <a:p>
            <a:fld id="{86B98A41-6BFD-4E8E-896E-058EA4BC905A}" type="slidenum">
              <a:rPr lang="en-US" smtClean="0"/>
              <a:pPr/>
              <a:t>8</a:t>
            </a:fld>
            <a:endParaRPr lang="en-US"/>
          </a:p>
        </p:txBody>
      </p:sp>
    </p:spTree>
    <p:extLst>
      <p:ext uri="{BB962C8B-B14F-4D97-AF65-F5344CB8AC3E}">
        <p14:creationId xmlns:p14="http://schemas.microsoft.com/office/powerpoint/2010/main" val="1452959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baseline="0" dirty="0"/>
              <a:t>The data show a very high correlation between surface temperatures and greenhouse gas concentrations. Next question, is this a natural process or is it human caused? </a:t>
            </a:r>
          </a:p>
          <a:p>
            <a:r>
              <a:rPr lang="en-US" baseline="0" dirty="0"/>
              <a:t>Graph (a) shows that natural temperature drivers like volcanic emissions, solar output, and orbital variances have remained flat over the past 140 years, whereas temperatures have increased sharply. </a:t>
            </a:r>
          </a:p>
          <a:p>
            <a:r>
              <a:rPr lang="en-US" baseline="0" dirty="0"/>
              <a:t>Looking at graph (b), </a:t>
            </a:r>
            <a:r>
              <a:rPr lang="en-US" u="none" baseline="0" dirty="0"/>
              <a:t>human</a:t>
            </a:r>
            <a:r>
              <a:rPr lang="en-US" baseline="0" dirty="0"/>
              <a:t> emissions of greenhouse gases, primarily fossil fuel combustion, moderated by the release of particulates like soot, match the observed temperature increases almost exactly. </a:t>
            </a:r>
          </a:p>
        </p:txBody>
      </p:sp>
      <p:sp>
        <p:nvSpPr>
          <p:cNvPr id="4" name="Slide Number Placeholder 3"/>
          <p:cNvSpPr>
            <a:spLocks noGrp="1"/>
          </p:cNvSpPr>
          <p:nvPr>
            <p:ph type="sldNum" sz="quarter" idx="10"/>
          </p:nvPr>
        </p:nvSpPr>
        <p:spPr/>
        <p:txBody>
          <a:bodyPr/>
          <a:lstStyle/>
          <a:p>
            <a:fld id="{86B98A41-6BFD-4E8E-896E-058EA4BC905A}" type="slidenum">
              <a:rPr lang="en-US" smtClean="0"/>
              <a:pPr/>
              <a:t>9</a:t>
            </a:fld>
            <a:endParaRPr lang="en-US"/>
          </a:p>
        </p:txBody>
      </p:sp>
    </p:spTree>
    <p:extLst>
      <p:ext uri="{BB962C8B-B14F-4D97-AF65-F5344CB8AC3E}">
        <p14:creationId xmlns:p14="http://schemas.microsoft.com/office/powerpoint/2010/main" val="3580829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36320" y="2414482"/>
            <a:ext cx="11744960" cy="1666028"/>
          </a:xfrm>
        </p:spPr>
        <p:txBody>
          <a:bodyPr/>
          <a:lstStyle/>
          <a:p>
            <a:r>
              <a:rPr lang="en-US"/>
              <a:t>Click to edit Master title style</a:t>
            </a:r>
          </a:p>
        </p:txBody>
      </p:sp>
      <p:sp>
        <p:nvSpPr>
          <p:cNvPr id="3" name="Subtitle 2"/>
          <p:cNvSpPr>
            <a:spLocks noGrp="1"/>
          </p:cNvSpPr>
          <p:nvPr>
            <p:ph type="subTitle" idx="1"/>
          </p:nvPr>
        </p:nvSpPr>
        <p:spPr>
          <a:xfrm>
            <a:off x="2072640" y="4404360"/>
            <a:ext cx="9672320" cy="1986280"/>
          </a:xfrm>
        </p:spPr>
        <p:txBody>
          <a:bodyPr/>
          <a:lstStyle>
            <a:lvl1pPr marL="0" indent="0" algn="ctr">
              <a:buNone/>
              <a:defRPr>
                <a:solidFill>
                  <a:schemeClr val="tx1">
                    <a:tint val="75000"/>
                  </a:schemeClr>
                </a:solidFill>
              </a:defRPr>
            </a:lvl1pPr>
            <a:lvl2pPr marL="509352" indent="0" algn="ctr">
              <a:buNone/>
              <a:defRPr>
                <a:solidFill>
                  <a:schemeClr val="tx1">
                    <a:tint val="75000"/>
                  </a:schemeClr>
                </a:solidFill>
              </a:defRPr>
            </a:lvl2pPr>
            <a:lvl3pPr marL="1018705" indent="0" algn="ctr">
              <a:buNone/>
              <a:defRPr>
                <a:solidFill>
                  <a:schemeClr val="tx1">
                    <a:tint val="75000"/>
                  </a:schemeClr>
                </a:solidFill>
              </a:defRPr>
            </a:lvl3pPr>
            <a:lvl4pPr marL="1528058" indent="0" algn="ctr">
              <a:buNone/>
              <a:defRPr>
                <a:solidFill>
                  <a:schemeClr val="tx1">
                    <a:tint val="75000"/>
                  </a:schemeClr>
                </a:solidFill>
              </a:defRPr>
            </a:lvl4pPr>
            <a:lvl5pPr marL="2037411" indent="0" algn="ctr">
              <a:buNone/>
              <a:defRPr>
                <a:solidFill>
                  <a:schemeClr val="tx1">
                    <a:tint val="75000"/>
                  </a:schemeClr>
                </a:solidFill>
              </a:defRPr>
            </a:lvl5pPr>
            <a:lvl6pPr marL="2546764" indent="0" algn="ctr">
              <a:buNone/>
              <a:defRPr>
                <a:solidFill>
                  <a:schemeClr val="tx1">
                    <a:tint val="75000"/>
                  </a:schemeClr>
                </a:solidFill>
              </a:defRPr>
            </a:lvl6pPr>
            <a:lvl7pPr marL="3056116" indent="0" algn="ctr">
              <a:buNone/>
              <a:defRPr>
                <a:solidFill>
                  <a:schemeClr val="tx1">
                    <a:tint val="75000"/>
                  </a:schemeClr>
                </a:solidFill>
              </a:defRPr>
            </a:lvl7pPr>
            <a:lvl8pPr marL="3565469" indent="0" algn="ctr">
              <a:buNone/>
              <a:defRPr>
                <a:solidFill>
                  <a:schemeClr val="tx1">
                    <a:tint val="75000"/>
                  </a:schemeClr>
                </a:solidFill>
              </a:defRPr>
            </a:lvl8pPr>
            <a:lvl9pPr marL="407482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EA7EDAD-23DC-42EE-9CB1-746FD56146ED}" type="datetimeFigureOut">
              <a:rPr lang="en-US" smtClean="0">
                <a:solidFill>
                  <a:prstClr val="black">
                    <a:tint val="75000"/>
                  </a:prstClr>
                </a:solidFill>
              </a:rPr>
              <a:pPr/>
              <a:t>12/18/2021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5A9F5A-9942-4798-83D1-72C22B69AA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5742694"/>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A7EDAD-23DC-42EE-9CB1-746FD56146ED}" type="datetimeFigureOut">
              <a:rPr lang="en-US" smtClean="0">
                <a:solidFill>
                  <a:prstClr val="black">
                    <a:tint val="75000"/>
                  </a:prstClr>
                </a:solidFill>
              </a:rPr>
              <a:pPr/>
              <a:t>12/18/2021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5A9F5A-9942-4798-83D1-72C22B69AA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556064"/>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17760" y="311257"/>
            <a:ext cx="3108960" cy="663172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90880" y="311257"/>
            <a:ext cx="9096587" cy="66317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A7EDAD-23DC-42EE-9CB1-746FD56146ED}" type="datetimeFigureOut">
              <a:rPr lang="en-US" smtClean="0">
                <a:solidFill>
                  <a:prstClr val="black">
                    <a:tint val="75000"/>
                  </a:prstClr>
                </a:solidFill>
              </a:rPr>
              <a:pPr/>
              <a:t>12/18/2021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5A9F5A-9942-4798-83D1-72C22B69AA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784260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Pages">
    <p:spTree>
      <p:nvGrpSpPr>
        <p:cNvPr id="1" name=""/>
        <p:cNvGrpSpPr/>
        <p:nvPr/>
      </p:nvGrpSpPr>
      <p:grpSpPr>
        <a:xfrm>
          <a:off x="0" y="0"/>
          <a:ext cx="0" cy="0"/>
          <a:chOff x="0" y="0"/>
          <a:chExt cx="0" cy="0"/>
        </a:xfrm>
      </p:grpSpPr>
      <p:sp>
        <p:nvSpPr>
          <p:cNvPr id="9" name="Rectangle 8"/>
          <p:cNvSpPr/>
          <p:nvPr userDrawn="1"/>
        </p:nvSpPr>
        <p:spPr>
          <a:xfrm>
            <a:off x="-460587" y="-259080"/>
            <a:ext cx="14623627" cy="8336280"/>
          </a:xfrm>
          <a:prstGeom prst="rect">
            <a:avLst/>
          </a:prstGeom>
          <a:gradFill flip="none" rotWithShape="1">
            <a:gsLst>
              <a:gs pos="0">
                <a:srgbClr val="A9BDD8"/>
              </a:gs>
              <a:gs pos="92000">
                <a:schemeClr val="bg1"/>
              </a:gs>
            </a:gsLst>
            <a:lin ang="2400000" scaled="0"/>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101858" tIns="50929" rIns="101858" bIns="50929" rtlCol="0" anchor="ctr"/>
          <a:lstStyle/>
          <a:p>
            <a:pPr algn="ctr" defTabSz="1018586"/>
            <a:r>
              <a:rPr lang="en-US" sz="2000">
                <a:solidFill>
                  <a:prstClr val="white"/>
                </a:solidFill>
              </a:rPr>
              <a:t> </a:t>
            </a:r>
          </a:p>
        </p:txBody>
      </p:sp>
      <p:pic>
        <p:nvPicPr>
          <p:cNvPr id="12" name="Picture 11" descr="LogoSmallest.png"/>
          <p:cNvPicPr>
            <a:picLocks noChangeAspect="1"/>
          </p:cNvPicPr>
          <p:nvPr userDrawn="1"/>
        </p:nvPicPr>
        <p:blipFill>
          <a:blip r:embed="rId2" cstate="screen"/>
          <a:stretch>
            <a:fillRect/>
          </a:stretch>
        </p:blipFill>
        <p:spPr>
          <a:xfrm>
            <a:off x="12550583" y="7162800"/>
            <a:ext cx="988366" cy="609600"/>
          </a:xfrm>
          <a:prstGeom prst="rect">
            <a:avLst/>
          </a:prstGeom>
        </p:spPr>
      </p:pic>
    </p:spTree>
    <p:extLst>
      <p:ext uri="{BB962C8B-B14F-4D97-AF65-F5344CB8AC3E}">
        <p14:creationId xmlns:p14="http://schemas.microsoft.com/office/powerpoint/2010/main" val="200843143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5" name="Picture 14" descr="LogoSmallest.png"/>
          <p:cNvPicPr>
            <a:picLocks noChangeAspect="1"/>
          </p:cNvPicPr>
          <p:nvPr userDrawn="1"/>
        </p:nvPicPr>
        <p:blipFill>
          <a:blip r:embed="rId2" cstate="screen"/>
          <a:stretch>
            <a:fillRect/>
          </a:stretch>
        </p:blipFill>
        <p:spPr>
          <a:xfrm>
            <a:off x="575734" y="997686"/>
            <a:ext cx="2302933" cy="1420394"/>
          </a:xfrm>
          <a:prstGeom prst="rect">
            <a:avLst/>
          </a:prstGeom>
        </p:spPr>
      </p:pic>
      <p:sp>
        <p:nvSpPr>
          <p:cNvPr id="5" name="Rectangle 4"/>
          <p:cNvSpPr/>
          <p:nvPr userDrawn="1"/>
        </p:nvSpPr>
        <p:spPr>
          <a:xfrm>
            <a:off x="0" y="2504440"/>
            <a:ext cx="13817600" cy="2763520"/>
          </a:xfrm>
          <a:prstGeom prst="rect">
            <a:avLst/>
          </a:prstGeom>
          <a:solidFill>
            <a:srgbClr val="005288">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1858" tIns="50929" rIns="101858" bIns="50929" rtlCol="0" anchor="ctr"/>
          <a:lstStyle/>
          <a:p>
            <a:pPr algn="ctr" defTabSz="1018586"/>
            <a:endParaRPr lang="en-US" sz="2000">
              <a:solidFill>
                <a:prstClr val="white"/>
              </a:solidFill>
            </a:endParaRPr>
          </a:p>
        </p:txBody>
      </p:sp>
      <p:sp>
        <p:nvSpPr>
          <p:cNvPr id="2" name="Title 1"/>
          <p:cNvSpPr>
            <a:spLocks noGrp="1"/>
          </p:cNvSpPr>
          <p:nvPr>
            <p:ph type="title" hasCustomPrompt="1"/>
          </p:nvPr>
        </p:nvSpPr>
        <p:spPr>
          <a:xfrm>
            <a:off x="690880" y="2677160"/>
            <a:ext cx="12435840" cy="690880"/>
          </a:xfrm>
          <a:prstGeom prst="rect">
            <a:avLst/>
          </a:prstGeom>
          <a:noFill/>
        </p:spPr>
        <p:txBody>
          <a:bodyPr>
            <a:normAutofit/>
          </a:bodyPr>
          <a:lstStyle>
            <a:lvl1pPr algn="l">
              <a:defRPr sz="3300">
                <a:solidFill>
                  <a:srgbClr val="FFFFFF"/>
                </a:solidFill>
                <a:latin typeface="Garamond" pitchFamily="18" charset="0"/>
              </a:defRPr>
            </a:lvl1pPr>
          </a:lstStyle>
          <a:p>
            <a:r>
              <a:rPr lang="en-US"/>
              <a:t>Click to edit Title</a:t>
            </a:r>
          </a:p>
        </p:txBody>
      </p:sp>
      <p:sp>
        <p:nvSpPr>
          <p:cNvPr id="8" name="Text Placeholder 7"/>
          <p:cNvSpPr>
            <a:spLocks noGrp="1"/>
          </p:cNvSpPr>
          <p:nvPr>
            <p:ph type="body" sz="quarter" idx="11" hasCustomPrompt="1"/>
          </p:nvPr>
        </p:nvSpPr>
        <p:spPr>
          <a:xfrm>
            <a:off x="6217920" y="3627120"/>
            <a:ext cx="6563360" cy="1468120"/>
          </a:xfrm>
          <a:prstGeom prst="rect">
            <a:avLst/>
          </a:prstGeom>
        </p:spPr>
        <p:txBody>
          <a:bodyPr lIns="101858" tIns="50929" rIns="101858" bIns="50929"/>
          <a:lstStyle>
            <a:lvl1pPr marL="381970" marR="0" indent="-381970" algn="r" defTabSz="1018586" rtl="0" eaLnBrk="1" fontAlgn="auto" latinLnBrk="0" hangingPunct="1">
              <a:lnSpc>
                <a:spcPct val="100000"/>
              </a:lnSpc>
              <a:spcBef>
                <a:spcPct val="20000"/>
              </a:spcBef>
              <a:spcAft>
                <a:spcPts val="0"/>
              </a:spcAft>
              <a:buClrTx/>
              <a:buSzTx/>
              <a:buFont typeface="Arial" pitchFamily="34" charset="0"/>
              <a:buNone/>
              <a:tabLst/>
              <a:defRPr sz="1700">
                <a:solidFill>
                  <a:srgbClr val="FFFFFF"/>
                </a:solidFill>
                <a:latin typeface="Arial" pitchFamily="34" charset="0"/>
                <a:cs typeface="Arial" pitchFamily="34" charset="0"/>
              </a:defRPr>
            </a:lvl1pPr>
          </a:lstStyle>
          <a:p>
            <a:pPr lvl="0"/>
            <a:r>
              <a:rPr lang="en-US"/>
              <a:t>Click to insert text here</a:t>
            </a:r>
          </a:p>
          <a:p>
            <a:pPr lvl="0"/>
            <a:endParaRPr lang="en-US"/>
          </a:p>
        </p:txBody>
      </p:sp>
      <p:cxnSp>
        <p:nvCxnSpPr>
          <p:cNvPr id="16" name="Straight Connector 15"/>
          <p:cNvCxnSpPr/>
          <p:nvPr userDrawn="1"/>
        </p:nvCxnSpPr>
        <p:spPr>
          <a:xfrm>
            <a:off x="690880" y="3454400"/>
            <a:ext cx="11975253"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019867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ges">
    <p:spTree>
      <p:nvGrpSpPr>
        <p:cNvPr id="1" name=""/>
        <p:cNvGrpSpPr/>
        <p:nvPr/>
      </p:nvGrpSpPr>
      <p:grpSpPr>
        <a:xfrm>
          <a:off x="0" y="0"/>
          <a:ext cx="0" cy="0"/>
          <a:chOff x="0" y="0"/>
          <a:chExt cx="0" cy="0"/>
        </a:xfrm>
      </p:grpSpPr>
      <p:sp>
        <p:nvSpPr>
          <p:cNvPr id="9" name="Rectangle 8"/>
          <p:cNvSpPr/>
          <p:nvPr userDrawn="1"/>
        </p:nvSpPr>
        <p:spPr>
          <a:xfrm>
            <a:off x="-141565" y="-188687"/>
            <a:ext cx="14623627" cy="8084457"/>
          </a:xfrm>
          <a:prstGeom prst="rect">
            <a:avLst/>
          </a:prstGeom>
          <a:gradFill flip="none" rotWithShape="1">
            <a:gsLst>
              <a:gs pos="0">
                <a:srgbClr val="A9BDD8"/>
              </a:gs>
              <a:gs pos="92000">
                <a:schemeClr val="bg1"/>
              </a:gs>
            </a:gsLst>
            <a:lin ang="2400000" scaled="0"/>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101858" tIns="50929" rIns="101858" bIns="50929" rtlCol="0" anchor="ctr"/>
          <a:lstStyle/>
          <a:p>
            <a:pPr algn="ctr" defTabSz="1018586"/>
            <a:r>
              <a:rPr lang="en-US" sz="2000">
                <a:solidFill>
                  <a:prstClr val="white"/>
                </a:solidFill>
              </a:rPr>
              <a:t> </a:t>
            </a:r>
          </a:p>
        </p:txBody>
      </p:sp>
      <p:pic>
        <p:nvPicPr>
          <p:cNvPr id="12" name="Picture 11" descr="LogoSmallest.png"/>
          <p:cNvPicPr>
            <a:picLocks noChangeAspect="1"/>
          </p:cNvPicPr>
          <p:nvPr userDrawn="1"/>
        </p:nvPicPr>
        <p:blipFill>
          <a:blip r:embed="rId2" cstate="screen"/>
          <a:stretch>
            <a:fillRect/>
          </a:stretch>
        </p:blipFill>
        <p:spPr>
          <a:xfrm>
            <a:off x="12550583" y="7162800"/>
            <a:ext cx="988366" cy="609600"/>
          </a:xfrm>
          <a:prstGeom prst="rect">
            <a:avLst/>
          </a:prstGeom>
        </p:spPr>
      </p:pic>
      <p:sp>
        <p:nvSpPr>
          <p:cNvPr id="8" name="Title Placeholder 1"/>
          <p:cNvSpPr>
            <a:spLocks noGrp="1"/>
          </p:cNvSpPr>
          <p:nvPr>
            <p:ph type="title"/>
          </p:nvPr>
        </p:nvSpPr>
        <p:spPr>
          <a:xfrm>
            <a:off x="691319" y="311150"/>
            <a:ext cx="12434968" cy="869746"/>
          </a:xfrm>
          <a:prstGeom prst="rect">
            <a:avLst/>
          </a:prstGeom>
        </p:spPr>
        <p:txBody>
          <a:bodyPr vert="horz" lIns="91429" tIns="45715" rIns="91429" bIns="45715" rtlCol="0" anchor="ctr">
            <a:noAutofit/>
          </a:bodyPr>
          <a:lstStyle>
            <a:lvl1pPr>
              <a:defRPr sz="4000" b="1">
                <a:latin typeface="Arial" panose="020B0604020202020204" pitchFamily="34" charset="0"/>
                <a:cs typeface="Arial" pitchFamily="34" charset="0"/>
              </a:defRPr>
            </a:lvl1pPr>
          </a:lstStyle>
          <a:p>
            <a:r>
              <a:rPr lang="en-US"/>
              <a:t>Click to edit Master title style</a:t>
            </a:r>
          </a:p>
        </p:txBody>
      </p:sp>
      <p:sp>
        <p:nvSpPr>
          <p:cNvPr id="10" name="Text Placeholder 2"/>
          <p:cNvSpPr>
            <a:spLocks noGrp="1"/>
          </p:cNvSpPr>
          <p:nvPr>
            <p:ph idx="1"/>
          </p:nvPr>
        </p:nvSpPr>
        <p:spPr>
          <a:xfrm>
            <a:off x="691319" y="1812927"/>
            <a:ext cx="12434968" cy="3444875"/>
          </a:xfrm>
          <a:prstGeom prst="rect">
            <a:avLst/>
          </a:prstGeom>
        </p:spPr>
        <p:txBody>
          <a:bodyPr vert="horz" lIns="91429" tIns="45715" rIns="91429" bIns="45715" rtlCol="0">
            <a:normAutofit/>
          </a:bodyPr>
          <a:lstStyle>
            <a:lvl1pPr>
              <a:defRPr sz="3600">
                <a:latin typeface="Arial" panose="020B0604020202020204" pitchFamily="34" charset="0"/>
                <a:cs typeface="Arial" pitchFamily="34" charset="0"/>
              </a:defRPr>
            </a:lvl1pPr>
            <a:lvl2pPr>
              <a:defRPr sz="3200">
                <a:latin typeface="Arial" panose="020B0604020202020204" pitchFamily="34" charset="0"/>
                <a:cs typeface="Arial" pitchFamily="34" charset="0"/>
              </a:defRPr>
            </a:lvl2pPr>
            <a:lvl3pPr>
              <a:defRPr sz="2800">
                <a:latin typeface="Arial" panose="020B0604020202020204" pitchFamily="34" charset="0"/>
                <a:cs typeface="Arial" pitchFamily="34" charset="0"/>
              </a:defRPr>
            </a:lvl3pPr>
            <a:lvl4pPr>
              <a:defRPr sz="1900">
                <a:latin typeface="Arial" pitchFamily="34" charset="0"/>
                <a:cs typeface="Arial" pitchFamily="34" charset="0"/>
              </a:defRPr>
            </a:lvl4pPr>
            <a:lvl5pPr>
              <a:defRPr sz="19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227193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ages">
    <p:spTree>
      <p:nvGrpSpPr>
        <p:cNvPr id="1" name=""/>
        <p:cNvGrpSpPr/>
        <p:nvPr/>
      </p:nvGrpSpPr>
      <p:grpSpPr>
        <a:xfrm>
          <a:off x="0" y="0"/>
          <a:ext cx="0" cy="0"/>
          <a:chOff x="0" y="0"/>
          <a:chExt cx="0" cy="0"/>
        </a:xfrm>
      </p:grpSpPr>
      <p:pic>
        <p:nvPicPr>
          <p:cNvPr id="12" name="Picture 11" descr="LogoSmallest.png"/>
          <p:cNvPicPr>
            <a:picLocks noChangeAspect="1"/>
          </p:cNvPicPr>
          <p:nvPr userDrawn="1"/>
        </p:nvPicPr>
        <p:blipFill>
          <a:blip r:embed="rId2" cstate="screen"/>
          <a:stretch>
            <a:fillRect/>
          </a:stretch>
        </p:blipFill>
        <p:spPr>
          <a:xfrm>
            <a:off x="12550583" y="7162800"/>
            <a:ext cx="988366" cy="609600"/>
          </a:xfrm>
          <a:prstGeom prst="rect">
            <a:avLst/>
          </a:prstGeom>
        </p:spPr>
      </p:pic>
      <p:sp>
        <p:nvSpPr>
          <p:cNvPr id="9" name="Rectangle 8"/>
          <p:cNvSpPr/>
          <p:nvPr userDrawn="1"/>
        </p:nvSpPr>
        <p:spPr>
          <a:xfrm>
            <a:off x="-460587" y="-259080"/>
            <a:ext cx="14623627" cy="7574280"/>
          </a:xfrm>
          <a:prstGeom prst="rect">
            <a:avLst/>
          </a:prstGeom>
          <a:gradFill flip="none" rotWithShape="1">
            <a:gsLst>
              <a:gs pos="0">
                <a:srgbClr val="A9BDD8"/>
              </a:gs>
              <a:gs pos="92000">
                <a:schemeClr val="bg1"/>
              </a:gs>
            </a:gsLst>
            <a:lin ang="2400000" scaled="0"/>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101858" tIns="50929" rIns="101858" bIns="50929" rtlCol="0" anchor="ctr"/>
          <a:lstStyle/>
          <a:p>
            <a:pPr algn="ctr" defTabSz="1018586"/>
            <a:r>
              <a:rPr lang="en-US" sz="2000">
                <a:solidFill>
                  <a:prstClr val="white"/>
                </a:solidFill>
              </a:rPr>
              <a:t> </a:t>
            </a:r>
          </a:p>
        </p:txBody>
      </p:sp>
    </p:spTree>
    <p:extLst>
      <p:ext uri="{BB962C8B-B14F-4D97-AF65-F5344CB8AC3E}">
        <p14:creationId xmlns:p14="http://schemas.microsoft.com/office/powerpoint/2010/main" val="319944637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LogoSmallest.png"/>
          <p:cNvPicPr>
            <a:picLocks noChangeAspect="1"/>
          </p:cNvPicPr>
          <p:nvPr userDrawn="1"/>
        </p:nvPicPr>
        <p:blipFill>
          <a:blip r:embed="rId2" cstate="screen"/>
          <a:stretch>
            <a:fillRect/>
          </a:stretch>
        </p:blipFill>
        <p:spPr>
          <a:xfrm>
            <a:off x="11744963" y="6665914"/>
            <a:ext cx="1793987" cy="1106488"/>
          </a:xfrm>
          <a:prstGeom prst="rect">
            <a:avLst/>
          </a:prstGeom>
        </p:spPr>
      </p:pic>
      <p:sp>
        <p:nvSpPr>
          <p:cNvPr id="9" name="Rectangle 8"/>
          <p:cNvSpPr/>
          <p:nvPr userDrawn="1"/>
        </p:nvSpPr>
        <p:spPr>
          <a:xfrm>
            <a:off x="-460587" y="-259080"/>
            <a:ext cx="14623627" cy="6563360"/>
          </a:xfrm>
          <a:prstGeom prst="rect">
            <a:avLst/>
          </a:prstGeom>
          <a:gradFill flip="none" rotWithShape="1">
            <a:gsLst>
              <a:gs pos="0">
                <a:srgbClr val="A9BDD8"/>
              </a:gs>
              <a:gs pos="92000">
                <a:schemeClr val="bg1"/>
              </a:gs>
            </a:gsLst>
            <a:lin ang="2400000" scaled="0"/>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101858" tIns="50929" rIns="101858" bIns="50929" rtlCol="0" anchor="ctr"/>
          <a:lstStyle/>
          <a:p>
            <a:pPr algn="ctr" defTabSz="1018586"/>
            <a:r>
              <a:rPr lang="en-US" sz="2000">
                <a:solidFill>
                  <a:prstClr val="white"/>
                </a:solidFill>
              </a:rPr>
              <a:t> </a:t>
            </a:r>
          </a:p>
        </p:txBody>
      </p:sp>
      <p:sp>
        <p:nvSpPr>
          <p:cNvPr id="17" name="Title 1"/>
          <p:cNvSpPr>
            <a:spLocks noGrp="1"/>
          </p:cNvSpPr>
          <p:nvPr>
            <p:ph type="title"/>
          </p:nvPr>
        </p:nvSpPr>
        <p:spPr>
          <a:xfrm>
            <a:off x="691319" y="311150"/>
            <a:ext cx="12434968" cy="1295400"/>
          </a:xfrm>
          <a:prstGeom prst="rect">
            <a:avLst/>
          </a:prstGeom>
        </p:spPr>
        <p:txBody>
          <a:bodyPr/>
          <a:lstStyle>
            <a:lvl1pPr>
              <a:defRPr sz="3000" b="1">
                <a:latin typeface="Arial" pitchFamily="34" charset="0"/>
                <a:cs typeface="Arial" pitchFamily="34" charset="0"/>
              </a:defRPr>
            </a:lvl1pPr>
          </a:lstStyle>
          <a:p>
            <a:r>
              <a:rPr lang="en-US"/>
              <a:t>Click to edit Master title style</a:t>
            </a:r>
          </a:p>
        </p:txBody>
      </p:sp>
      <p:sp>
        <p:nvSpPr>
          <p:cNvPr id="18" name="Text Placeholder 2"/>
          <p:cNvSpPr>
            <a:spLocks noGrp="1"/>
          </p:cNvSpPr>
          <p:nvPr>
            <p:ph type="body" idx="1"/>
          </p:nvPr>
        </p:nvSpPr>
        <p:spPr>
          <a:xfrm>
            <a:off x="691317" y="1739901"/>
            <a:ext cx="6104081" cy="725487"/>
          </a:xfrm>
          <a:prstGeom prst="rect">
            <a:avLst/>
          </a:prstGeom>
        </p:spPr>
        <p:txBody>
          <a:bodyPr anchor="b"/>
          <a:lstStyle>
            <a:lvl1pPr marL="0" indent="0">
              <a:buNone/>
              <a:defRPr sz="2000" b="1">
                <a:latin typeface="Arial" pitchFamily="34" charset="0"/>
                <a:cs typeface="Arial" pitchFamily="34" charset="0"/>
              </a:defRPr>
            </a:lvl1pPr>
            <a:lvl2pPr marL="457146" indent="0">
              <a:buNone/>
              <a:defRPr sz="2000" b="1"/>
            </a:lvl2pPr>
            <a:lvl3pPr marL="914294" indent="0">
              <a:buNone/>
              <a:defRPr sz="1800" b="1"/>
            </a:lvl3pPr>
            <a:lvl4pPr marL="1371440" indent="0">
              <a:buNone/>
              <a:defRPr sz="1600" b="1"/>
            </a:lvl4pPr>
            <a:lvl5pPr marL="1828586" indent="0">
              <a:buNone/>
              <a:defRPr sz="1600" b="1"/>
            </a:lvl5pPr>
            <a:lvl6pPr marL="2285732" indent="0">
              <a:buNone/>
              <a:defRPr sz="1600" b="1"/>
            </a:lvl6pPr>
            <a:lvl7pPr marL="2742880"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19" name="Content Placeholder 3"/>
          <p:cNvSpPr>
            <a:spLocks noGrp="1"/>
          </p:cNvSpPr>
          <p:nvPr>
            <p:ph sz="half" idx="2"/>
          </p:nvPr>
        </p:nvSpPr>
        <p:spPr>
          <a:xfrm>
            <a:off x="691317" y="2465390"/>
            <a:ext cx="6104081" cy="3478212"/>
          </a:xfrm>
          <a:prstGeom prst="rect">
            <a:avLst/>
          </a:prstGeom>
        </p:spPr>
        <p:txBody>
          <a:bodyPr/>
          <a:lstStyle>
            <a:lvl1pPr>
              <a:defRPr sz="1900">
                <a:latin typeface="Arial" pitchFamily="34" charset="0"/>
                <a:cs typeface="Arial" pitchFamily="34" charset="0"/>
              </a:defRPr>
            </a:lvl1pPr>
            <a:lvl2pPr>
              <a:defRPr sz="1900">
                <a:latin typeface="Arial" pitchFamily="34" charset="0"/>
                <a:cs typeface="Arial" pitchFamily="34" charset="0"/>
              </a:defRPr>
            </a:lvl2pPr>
            <a:lvl3pPr>
              <a:defRPr sz="1900">
                <a:latin typeface="Arial" pitchFamily="34" charset="0"/>
                <a:cs typeface="Arial" pitchFamily="34" charset="0"/>
              </a:defRPr>
            </a:lvl3pPr>
            <a:lvl4pPr>
              <a:defRPr sz="1900">
                <a:latin typeface="Arial" pitchFamily="34" charset="0"/>
                <a:cs typeface="Arial" pitchFamily="34" charset="0"/>
              </a:defRPr>
            </a:lvl4pPr>
            <a:lvl5pPr>
              <a:defRPr sz="1900">
                <a:latin typeface="Arial" pitchFamily="34" charset="0"/>
                <a:cs typeface="Arial"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4"/>
          <p:cNvSpPr>
            <a:spLocks noGrp="1"/>
          </p:cNvSpPr>
          <p:nvPr>
            <p:ph type="body" sz="quarter" idx="3"/>
          </p:nvPr>
        </p:nvSpPr>
        <p:spPr>
          <a:xfrm>
            <a:off x="7020023" y="1739901"/>
            <a:ext cx="6106263" cy="725487"/>
          </a:xfrm>
          <a:prstGeom prst="rect">
            <a:avLst/>
          </a:prstGeom>
        </p:spPr>
        <p:txBody>
          <a:bodyPr anchor="b"/>
          <a:lstStyle>
            <a:lvl1pPr marL="0" indent="0">
              <a:buNone/>
              <a:defRPr sz="2000" b="1">
                <a:latin typeface="Arial" pitchFamily="34" charset="0"/>
                <a:cs typeface="Arial" pitchFamily="34" charset="0"/>
              </a:defRPr>
            </a:lvl1pPr>
            <a:lvl2pPr marL="457146" indent="0">
              <a:buNone/>
              <a:defRPr sz="2000" b="1"/>
            </a:lvl2pPr>
            <a:lvl3pPr marL="914294" indent="0">
              <a:buNone/>
              <a:defRPr sz="1800" b="1"/>
            </a:lvl3pPr>
            <a:lvl4pPr marL="1371440" indent="0">
              <a:buNone/>
              <a:defRPr sz="1600" b="1"/>
            </a:lvl4pPr>
            <a:lvl5pPr marL="1828586" indent="0">
              <a:buNone/>
              <a:defRPr sz="1600" b="1"/>
            </a:lvl5pPr>
            <a:lvl6pPr marL="2285732" indent="0">
              <a:buNone/>
              <a:defRPr sz="1600" b="1"/>
            </a:lvl6pPr>
            <a:lvl7pPr marL="2742880"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21" name="Content Placeholder 5"/>
          <p:cNvSpPr>
            <a:spLocks noGrp="1"/>
          </p:cNvSpPr>
          <p:nvPr>
            <p:ph sz="quarter" idx="4"/>
          </p:nvPr>
        </p:nvSpPr>
        <p:spPr>
          <a:xfrm>
            <a:off x="7020023" y="2465390"/>
            <a:ext cx="6106263" cy="3478212"/>
          </a:xfrm>
          <a:prstGeom prst="rect">
            <a:avLst/>
          </a:prstGeom>
        </p:spPr>
        <p:txBody>
          <a:bodyPr/>
          <a:lstStyle>
            <a:lvl1pPr>
              <a:defRPr sz="1900">
                <a:latin typeface="Arial" pitchFamily="34" charset="0"/>
                <a:cs typeface="Arial" pitchFamily="34" charset="0"/>
              </a:defRPr>
            </a:lvl1pPr>
            <a:lvl2pPr>
              <a:defRPr sz="1900">
                <a:latin typeface="Arial" pitchFamily="34" charset="0"/>
                <a:cs typeface="Arial" pitchFamily="34" charset="0"/>
              </a:defRPr>
            </a:lvl2pPr>
            <a:lvl3pPr>
              <a:defRPr sz="1900">
                <a:latin typeface="Arial" pitchFamily="34" charset="0"/>
                <a:cs typeface="Arial" pitchFamily="34" charset="0"/>
              </a:defRPr>
            </a:lvl3pPr>
            <a:lvl4pPr>
              <a:defRPr sz="1900">
                <a:latin typeface="Arial" pitchFamily="34" charset="0"/>
                <a:cs typeface="Arial" pitchFamily="34" charset="0"/>
              </a:defRPr>
            </a:lvl4pPr>
            <a:lvl5pPr>
              <a:defRPr sz="1900">
                <a:latin typeface="Arial" pitchFamily="34" charset="0"/>
                <a:cs typeface="Arial"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38438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descr="LogoSmallest.png"/>
          <p:cNvPicPr>
            <a:picLocks noChangeAspect="1"/>
          </p:cNvPicPr>
          <p:nvPr userDrawn="1"/>
        </p:nvPicPr>
        <p:blipFill>
          <a:blip r:embed="rId2" cstate="screen"/>
          <a:stretch>
            <a:fillRect/>
          </a:stretch>
        </p:blipFill>
        <p:spPr>
          <a:xfrm>
            <a:off x="11744963" y="6665914"/>
            <a:ext cx="1793987" cy="1106488"/>
          </a:xfrm>
          <a:prstGeom prst="rect">
            <a:avLst/>
          </a:prstGeom>
        </p:spPr>
      </p:pic>
      <p:sp>
        <p:nvSpPr>
          <p:cNvPr id="8" name="Rectangle 7"/>
          <p:cNvSpPr/>
          <p:nvPr userDrawn="1"/>
        </p:nvSpPr>
        <p:spPr>
          <a:xfrm>
            <a:off x="-460587" y="-259080"/>
            <a:ext cx="14623627" cy="6563360"/>
          </a:xfrm>
          <a:prstGeom prst="rect">
            <a:avLst/>
          </a:prstGeom>
          <a:gradFill flip="none" rotWithShape="1">
            <a:gsLst>
              <a:gs pos="0">
                <a:srgbClr val="A9BDD8"/>
              </a:gs>
              <a:gs pos="92000">
                <a:schemeClr val="bg1"/>
              </a:gs>
            </a:gsLst>
            <a:lin ang="2400000" scaled="0"/>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101858" tIns="50929" rIns="101858" bIns="50929" rtlCol="0" anchor="ctr"/>
          <a:lstStyle/>
          <a:p>
            <a:pPr algn="ctr" defTabSz="1018586"/>
            <a:r>
              <a:rPr lang="en-US" sz="2000">
                <a:solidFill>
                  <a:prstClr val="white"/>
                </a:solidFill>
              </a:rPr>
              <a:t> </a:t>
            </a:r>
          </a:p>
        </p:txBody>
      </p:sp>
      <p:sp>
        <p:nvSpPr>
          <p:cNvPr id="7" name="Title 1"/>
          <p:cNvSpPr>
            <a:spLocks noGrp="1"/>
          </p:cNvSpPr>
          <p:nvPr>
            <p:ph type="title"/>
          </p:nvPr>
        </p:nvSpPr>
        <p:spPr>
          <a:xfrm>
            <a:off x="2708566" y="5440366"/>
            <a:ext cx="8291432" cy="503237"/>
          </a:xfrm>
          <a:prstGeom prst="rect">
            <a:avLst/>
          </a:prstGeom>
        </p:spPr>
        <p:txBody>
          <a:bodyPr anchor="b"/>
          <a:lstStyle>
            <a:lvl1pPr algn="l">
              <a:defRPr sz="1900" b="0">
                <a:latin typeface="Arial" pitchFamily="34" charset="0"/>
                <a:cs typeface="Arial" pitchFamily="34" charset="0"/>
              </a:defRPr>
            </a:lvl1pPr>
          </a:lstStyle>
          <a:p>
            <a:r>
              <a:rPr lang="en-US"/>
              <a:t>Click to edit Master title style</a:t>
            </a:r>
          </a:p>
        </p:txBody>
      </p:sp>
      <p:sp>
        <p:nvSpPr>
          <p:cNvPr id="11" name="Picture Placeholder 2"/>
          <p:cNvSpPr>
            <a:spLocks noGrp="1"/>
          </p:cNvSpPr>
          <p:nvPr>
            <p:ph type="pic" idx="1"/>
          </p:nvPr>
        </p:nvSpPr>
        <p:spPr>
          <a:xfrm>
            <a:off x="2708566" y="457201"/>
            <a:ext cx="8291432" cy="4900613"/>
          </a:xfrm>
          <a:prstGeom prst="rect">
            <a:avLst/>
          </a:prstGeom>
        </p:spPr>
        <p:txBody>
          <a:bodyPr/>
          <a:lstStyle>
            <a:lvl1pPr marL="0" indent="0">
              <a:buNone/>
              <a:defRPr sz="3200"/>
            </a:lvl1pPr>
            <a:lvl2pPr marL="457146" indent="0">
              <a:buNone/>
              <a:defRPr sz="2800"/>
            </a:lvl2pPr>
            <a:lvl3pPr marL="914294" indent="0">
              <a:buNone/>
              <a:defRPr sz="2500"/>
            </a:lvl3pPr>
            <a:lvl4pPr marL="1371440" indent="0">
              <a:buNone/>
              <a:defRPr sz="2000"/>
            </a:lvl4pPr>
            <a:lvl5pPr marL="1828586" indent="0">
              <a:buNone/>
              <a:defRPr sz="2000"/>
            </a:lvl5pPr>
            <a:lvl6pPr marL="2285732" indent="0">
              <a:buNone/>
              <a:defRPr sz="2000"/>
            </a:lvl6pPr>
            <a:lvl7pPr marL="2742880" indent="0">
              <a:buNone/>
              <a:defRPr sz="2000"/>
            </a:lvl7pPr>
            <a:lvl8pPr marL="3200026" indent="0">
              <a:buNone/>
              <a:defRPr sz="2000"/>
            </a:lvl8pPr>
            <a:lvl9pPr marL="3657172" indent="0">
              <a:buNone/>
              <a:defRPr sz="2000"/>
            </a:lvl9pPr>
          </a:lstStyle>
          <a:p>
            <a:r>
              <a:rPr lang="en-US"/>
              <a:t>Click icon to add picture</a:t>
            </a:r>
          </a:p>
        </p:txBody>
      </p:sp>
    </p:spTree>
    <p:extLst>
      <p:ext uri="{BB962C8B-B14F-4D97-AF65-F5344CB8AC3E}">
        <p14:creationId xmlns:p14="http://schemas.microsoft.com/office/powerpoint/2010/main" val="15536516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descr="LogoSmallest.png"/>
          <p:cNvPicPr>
            <a:picLocks noChangeAspect="1"/>
          </p:cNvPicPr>
          <p:nvPr userDrawn="1"/>
        </p:nvPicPr>
        <p:blipFill>
          <a:blip r:embed="rId2" cstate="screen"/>
          <a:stretch>
            <a:fillRect/>
          </a:stretch>
        </p:blipFill>
        <p:spPr>
          <a:xfrm>
            <a:off x="11744963" y="6665914"/>
            <a:ext cx="1793987" cy="1106488"/>
          </a:xfrm>
          <a:prstGeom prst="rect">
            <a:avLst/>
          </a:prstGeom>
        </p:spPr>
      </p:pic>
      <p:sp>
        <p:nvSpPr>
          <p:cNvPr id="9" name="Rectangle 8"/>
          <p:cNvSpPr/>
          <p:nvPr userDrawn="1"/>
        </p:nvSpPr>
        <p:spPr>
          <a:xfrm>
            <a:off x="-460587" y="-259080"/>
            <a:ext cx="14623627" cy="6563360"/>
          </a:xfrm>
          <a:prstGeom prst="rect">
            <a:avLst/>
          </a:prstGeom>
          <a:gradFill flip="none" rotWithShape="1">
            <a:gsLst>
              <a:gs pos="0">
                <a:srgbClr val="A9BDD8"/>
              </a:gs>
              <a:gs pos="92000">
                <a:schemeClr val="bg1"/>
              </a:gs>
            </a:gsLst>
            <a:lin ang="2400000" scaled="0"/>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101858" tIns="50929" rIns="101858" bIns="50929" rtlCol="0" anchor="ctr"/>
          <a:lstStyle/>
          <a:p>
            <a:pPr algn="ctr" defTabSz="1018586"/>
            <a:r>
              <a:rPr lang="en-US" sz="2000">
                <a:solidFill>
                  <a:prstClr val="white"/>
                </a:solidFill>
              </a:rPr>
              <a:t> </a:t>
            </a:r>
          </a:p>
        </p:txBody>
      </p:sp>
      <p:sp>
        <p:nvSpPr>
          <p:cNvPr id="13" name="Title 1"/>
          <p:cNvSpPr>
            <a:spLocks noGrp="1"/>
          </p:cNvSpPr>
          <p:nvPr>
            <p:ph type="title"/>
          </p:nvPr>
        </p:nvSpPr>
        <p:spPr>
          <a:xfrm>
            <a:off x="691318" y="309565"/>
            <a:ext cx="4544804" cy="1069759"/>
          </a:xfrm>
          <a:prstGeom prst="rect">
            <a:avLst/>
          </a:prstGeom>
        </p:spPr>
        <p:txBody>
          <a:bodyPr anchor="b"/>
          <a:lstStyle>
            <a:lvl1pPr algn="l">
              <a:defRPr sz="3000" b="1">
                <a:latin typeface="Arial" pitchFamily="34" charset="0"/>
                <a:cs typeface="Arial" pitchFamily="34" charset="0"/>
              </a:defRPr>
            </a:lvl1pPr>
          </a:lstStyle>
          <a:p>
            <a:r>
              <a:rPr lang="en-US"/>
              <a:t>Click to edit Master title style</a:t>
            </a:r>
          </a:p>
        </p:txBody>
      </p:sp>
      <p:sp>
        <p:nvSpPr>
          <p:cNvPr id="14" name="Content Placeholder 2"/>
          <p:cNvSpPr>
            <a:spLocks noGrp="1"/>
          </p:cNvSpPr>
          <p:nvPr>
            <p:ph idx="1"/>
          </p:nvPr>
        </p:nvSpPr>
        <p:spPr>
          <a:xfrm>
            <a:off x="5401863" y="309565"/>
            <a:ext cx="7724422" cy="5634037"/>
          </a:xfrm>
          <a:prstGeom prst="rect">
            <a:avLst/>
          </a:prstGeom>
        </p:spPr>
        <p:txBody>
          <a:bodyPr/>
          <a:lstStyle>
            <a:lvl1pPr>
              <a:defRPr sz="1900">
                <a:latin typeface="Arial" pitchFamily="34" charset="0"/>
                <a:cs typeface="Arial" pitchFamily="34" charset="0"/>
              </a:defRPr>
            </a:lvl1pPr>
            <a:lvl2pPr>
              <a:defRPr sz="1900">
                <a:latin typeface="Arial" pitchFamily="34" charset="0"/>
                <a:cs typeface="Arial" pitchFamily="34" charset="0"/>
              </a:defRPr>
            </a:lvl2pPr>
            <a:lvl3pPr>
              <a:defRPr sz="1900">
                <a:latin typeface="Arial" pitchFamily="34" charset="0"/>
                <a:cs typeface="Arial" pitchFamily="34" charset="0"/>
              </a:defRPr>
            </a:lvl3pPr>
            <a:lvl4pPr>
              <a:defRPr sz="1900">
                <a:latin typeface="Arial" pitchFamily="34" charset="0"/>
                <a:cs typeface="Arial" pitchFamily="34" charset="0"/>
              </a:defRPr>
            </a:lvl4pPr>
            <a:lvl5pPr>
              <a:defRPr sz="1900">
                <a:latin typeface="Arial" pitchFamily="34" charset="0"/>
                <a:cs typeface="Arial"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p:cNvSpPr>
            <a:spLocks noGrp="1"/>
          </p:cNvSpPr>
          <p:nvPr>
            <p:ph type="body" sz="half" idx="2"/>
          </p:nvPr>
        </p:nvSpPr>
        <p:spPr>
          <a:xfrm>
            <a:off x="691318" y="1627190"/>
            <a:ext cx="4544804" cy="4316412"/>
          </a:xfrm>
          <a:prstGeom prst="rect">
            <a:avLst/>
          </a:prstGeom>
        </p:spPr>
        <p:txBody>
          <a:bodyPr/>
          <a:lstStyle>
            <a:lvl1pPr marL="0" indent="0">
              <a:buNone/>
              <a:defRPr sz="1900">
                <a:latin typeface="Arial" pitchFamily="34" charset="0"/>
                <a:cs typeface="Arial" pitchFamily="34" charset="0"/>
              </a:defRPr>
            </a:lvl1pPr>
            <a:lvl2pPr marL="457146" indent="0">
              <a:buNone/>
              <a:defRPr sz="1200"/>
            </a:lvl2pPr>
            <a:lvl3pPr marL="914294" indent="0">
              <a:buNone/>
              <a:defRPr sz="1000"/>
            </a:lvl3pPr>
            <a:lvl4pPr marL="1371440" indent="0">
              <a:buNone/>
              <a:defRPr sz="900"/>
            </a:lvl4pPr>
            <a:lvl5pPr marL="1828586" indent="0">
              <a:buNone/>
              <a:defRPr sz="900"/>
            </a:lvl5pPr>
            <a:lvl6pPr marL="2285732" indent="0">
              <a:buNone/>
              <a:defRPr sz="900"/>
            </a:lvl6pPr>
            <a:lvl7pPr marL="2742880" indent="0">
              <a:buNone/>
              <a:defRPr sz="900"/>
            </a:lvl7pPr>
            <a:lvl8pPr marL="3200026" indent="0">
              <a:buNone/>
              <a:defRPr sz="900"/>
            </a:lvl8pPr>
            <a:lvl9pPr marL="3657172" indent="0">
              <a:buNone/>
              <a:defRPr sz="900"/>
            </a:lvl9pPr>
          </a:lstStyle>
          <a:p>
            <a:pPr lvl="0"/>
            <a:r>
              <a:rPr lang="en-US"/>
              <a:t>Click to edit Master text styles</a:t>
            </a:r>
          </a:p>
        </p:txBody>
      </p:sp>
    </p:spTree>
    <p:extLst>
      <p:ext uri="{BB962C8B-B14F-4D97-AF65-F5344CB8AC3E}">
        <p14:creationId xmlns:p14="http://schemas.microsoft.com/office/powerpoint/2010/main" val="21953464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pic>
        <p:nvPicPr>
          <p:cNvPr id="7" name="Picture 6" descr="desert.jpg"/>
          <p:cNvPicPr>
            <a:picLocks noChangeAspect="1"/>
          </p:cNvPicPr>
          <p:nvPr userDrawn="1"/>
        </p:nvPicPr>
        <p:blipFill>
          <a:blip r:embed="rId2" cstate="screen"/>
          <a:stretch>
            <a:fillRect/>
          </a:stretch>
        </p:blipFill>
        <p:spPr>
          <a:xfrm>
            <a:off x="23802" y="0"/>
            <a:ext cx="13769997" cy="7772400"/>
          </a:xfrm>
          <a:prstGeom prst="rect">
            <a:avLst/>
          </a:prstGeom>
        </p:spPr>
      </p:pic>
      <p:pic>
        <p:nvPicPr>
          <p:cNvPr id="15" name="Picture 14" descr="LogoSmallest.png"/>
          <p:cNvPicPr>
            <a:picLocks noChangeAspect="1"/>
          </p:cNvPicPr>
          <p:nvPr userDrawn="1"/>
        </p:nvPicPr>
        <p:blipFill>
          <a:blip r:embed="rId3" cstate="screen"/>
          <a:stretch>
            <a:fillRect/>
          </a:stretch>
        </p:blipFill>
        <p:spPr>
          <a:xfrm>
            <a:off x="575734" y="997686"/>
            <a:ext cx="2302933" cy="1420394"/>
          </a:xfrm>
          <a:prstGeom prst="rect">
            <a:avLst/>
          </a:prstGeom>
        </p:spPr>
      </p:pic>
      <p:sp>
        <p:nvSpPr>
          <p:cNvPr id="5" name="Rectangle 4"/>
          <p:cNvSpPr/>
          <p:nvPr userDrawn="1"/>
        </p:nvSpPr>
        <p:spPr>
          <a:xfrm>
            <a:off x="0" y="2504440"/>
            <a:ext cx="13817600" cy="2763520"/>
          </a:xfrm>
          <a:prstGeom prst="rect">
            <a:avLst/>
          </a:prstGeom>
          <a:solidFill>
            <a:srgbClr val="005288">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1858" tIns="50929" rIns="101858" bIns="50929" rtlCol="0" anchor="ctr"/>
          <a:lstStyle/>
          <a:p>
            <a:pPr algn="ctr" defTabSz="1018586"/>
            <a:endParaRPr lang="en-US" sz="2000">
              <a:solidFill>
                <a:prstClr val="white"/>
              </a:solidFill>
            </a:endParaRPr>
          </a:p>
        </p:txBody>
      </p:sp>
      <p:sp>
        <p:nvSpPr>
          <p:cNvPr id="2" name="Title 1"/>
          <p:cNvSpPr>
            <a:spLocks noGrp="1"/>
          </p:cNvSpPr>
          <p:nvPr>
            <p:ph type="title" hasCustomPrompt="1"/>
          </p:nvPr>
        </p:nvSpPr>
        <p:spPr>
          <a:xfrm>
            <a:off x="690880" y="2677160"/>
            <a:ext cx="12435840" cy="690880"/>
          </a:xfrm>
          <a:prstGeom prst="rect">
            <a:avLst/>
          </a:prstGeom>
          <a:noFill/>
        </p:spPr>
        <p:txBody>
          <a:bodyPr>
            <a:normAutofit/>
          </a:bodyPr>
          <a:lstStyle>
            <a:lvl1pPr algn="l">
              <a:defRPr sz="3300">
                <a:solidFill>
                  <a:srgbClr val="FFFFFF"/>
                </a:solidFill>
                <a:latin typeface="Garamond" pitchFamily="18" charset="0"/>
              </a:defRPr>
            </a:lvl1pPr>
          </a:lstStyle>
          <a:p>
            <a:r>
              <a:rPr lang="en-US"/>
              <a:t>Click to edit Title</a:t>
            </a:r>
          </a:p>
        </p:txBody>
      </p:sp>
      <p:sp>
        <p:nvSpPr>
          <p:cNvPr id="8" name="Text Placeholder 7"/>
          <p:cNvSpPr>
            <a:spLocks noGrp="1"/>
          </p:cNvSpPr>
          <p:nvPr>
            <p:ph type="body" sz="quarter" idx="11" hasCustomPrompt="1"/>
          </p:nvPr>
        </p:nvSpPr>
        <p:spPr>
          <a:xfrm>
            <a:off x="6217920" y="3627120"/>
            <a:ext cx="6563360" cy="1468120"/>
          </a:xfrm>
          <a:prstGeom prst="rect">
            <a:avLst/>
          </a:prstGeom>
        </p:spPr>
        <p:txBody>
          <a:bodyPr lIns="101858" tIns="50929" rIns="101858" bIns="50929"/>
          <a:lstStyle>
            <a:lvl1pPr marL="381970" marR="0" indent="-381970" algn="r" defTabSz="1018586" rtl="0" eaLnBrk="1" fontAlgn="auto" latinLnBrk="0" hangingPunct="1">
              <a:lnSpc>
                <a:spcPct val="100000"/>
              </a:lnSpc>
              <a:spcBef>
                <a:spcPct val="20000"/>
              </a:spcBef>
              <a:spcAft>
                <a:spcPts val="0"/>
              </a:spcAft>
              <a:buClrTx/>
              <a:buSzTx/>
              <a:buFont typeface="Arial" pitchFamily="34" charset="0"/>
              <a:buNone/>
              <a:tabLst/>
              <a:defRPr sz="1700">
                <a:solidFill>
                  <a:srgbClr val="FFFFFF"/>
                </a:solidFill>
                <a:latin typeface="Arial" pitchFamily="34" charset="0"/>
                <a:cs typeface="Arial" pitchFamily="34" charset="0"/>
              </a:defRPr>
            </a:lvl1pPr>
          </a:lstStyle>
          <a:p>
            <a:pPr lvl="0"/>
            <a:r>
              <a:rPr lang="en-US"/>
              <a:t>Click to insert text here</a:t>
            </a:r>
          </a:p>
          <a:p>
            <a:pPr lvl="0"/>
            <a:endParaRPr lang="en-US"/>
          </a:p>
        </p:txBody>
      </p:sp>
      <p:cxnSp>
        <p:nvCxnSpPr>
          <p:cNvPr id="16" name="Straight Connector 15"/>
          <p:cNvCxnSpPr/>
          <p:nvPr userDrawn="1"/>
        </p:nvCxnSpPr>
        <p:spPr>
          <a:xfrm>
            <a:off x="690880" y="3454400"/>
            <a:ext cx="11975253"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517449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A7EDAD-23DC-42EE-9CB1-746FD56146ED}" type="datetimeFigureOut">
              <a:rPr lang="en-US" smtClean="0">
                <a:solidFill>
                  <a:prstClr val="black">
                    <a:tint val="75000"/>
                  </a:prstClr>
                </a:solidFill>
              </a:rPr>
              <a:pPr/>
              <a:t>12/18/2021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5A9F5A-9942-4798-83D1-72C22B69AA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5489680"/>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23" name="Rectangle 22"/>
          <p:cNvSpPr/>
          <p:nvPr userDrawn="1"/>
        </p:nvSpPr>
        <p:spPr>
          <a:xfrm>
            <a:off x="0" y="3540760"/>
            <a:ext cx="13817600" cy="4231640"/>
          </a:xfrm>
          <a:prstGeom prst="rect">
            <a:avLst/>
          </a:prstGeom>
          <a:solidFill>
            <a:srgbClr val="00528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sz="2000"/>
          </a:p>
        </p:txBody>
      </p:sp>
      <p:sp>
        <p:nvSpPr>
          <p:cNvPr id="22" name="Rectangle 21"/>
          <p:cNvSpPr/>
          <p:nvPr userDrawn="1"/>
        </p:nvSpPr>
        <p:spPr>
          <a:xfrm>
            <a:off x="0" y="0"/>
            <a:ext cx="13817600" cy="3540760"/>
          </a:xfrm>
          <a:prstGeom prst="rect">
            <a:avLst/>
          </a:prstGeom>
          <a:solidFill>
            <a:srgbClr val="E36F1E"/>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sz="2000"/>
          </a:p>
        </p:txBody>
      </p:sp>
      <p:sp>
        <p:nvSpPr>
          <p:cNvPr id="8" name="Text Placeholder 7"/>
          <p:cNvSpPr>
            <a:spLocks noGrp="1"/>
          </p:cNvSpPr>
          <p:nvPr>
            <p:ph type="body" sz="quarter" idx="11" hasCustomPrompt="1"/>
          </p:nvPr>
        </p:nvSpPr>
        <p:spPr>
          <a:xfrm>
            <a:off x="6678507" y="3713480"/>
            <a:ext cx="6563360" cy="2159000"/>
          </a:xfrm>
          <a:prstGeom prst="rect">
            <a:avLst/>
          </a:prstGeom>
        </p:spPr>
        <p:txBody>
          <a:bodyPr lIns="101870" tIns="50935" rIns="101870" bIns="50935"/>
          <a:lstStyle>
            <a:lvl1pPr marL="382015" marR="0" indent="-382015" algn="r" defTabSz="1018705" rtl="0" eaLnBrk="1" fontAlgn="auto" latinLnBrk="0" hangingPunct="1">
              <a:lnSpc>
                <a:spcPct val="100000"/>
              </a:lnSpc>
              <a:spcBef>
                <a:spcPct val="20000"/>
              </a:spcBef>
              <a:spcAft>
                <a:spcPts val="0"/>
              </a:spcAft>
              <a:buClrTx/>
              <a:buSzTx/>
              <a:buFont typeface="Arial" pitchFamily="34" charset="0"/>
              <a:buNone/>
              <a:tabLst/>
              <a:defRPr sz="1700">
                <a:solidFill>
                  <a:srgbClr val="FFFFFF"/>
                </a:solidFill>
                <a:latin typeface="Arial" pitchFamily="34" charset="0"/>
                <a:cs typeface="Arial" pitchFamily="34" charset="0"/>
              </a:defRPr>
            </a:lvl1pPr>
          </a:lstStyle>
          <a:p>
            <a:pPr lvl="0"/>
            <a:r>
              <a:rPr lang="en-US"/>
              <a:t>Click to insert text here</a:t>
            </a:r>
          </a:p>
          <a:p>
            <a:pPr lvl="0"/>
            <a:endParaRPr lang="en-US"/>
          </a:p>
        </p:txBody>
      </p:sp>
      <p:cxnSp>
        <p:nvCxnSpPr>
          <p:cNvPr id="16" name="Straight Connector 15"/>
          <p:cNvCxnSpPr/>
          <p:nvPr userDrawn="1"/>
        </p:nvCxnSpPr>
        <p:spPr>
          <a:xfrm>
            <a:off x="-115147" y="3540760"/>
            <a:ext cx="14047893"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pic>
        <p:nvPicPr>
          <p:cNvPr id="15" name="Picture 14" descr="LogoSmallest.png"/>
          <p:cNvPicPr>
            <a:picLocks noChangeAspect="1"/>
          </p:cNvPicPr>
          <p:nvPr userDrawn="1"/>
        </p:nvPicPr>
        <p:blipFill>
          <a:blip r:embed="rId2" cstate="print"/>
          <a:stretch>
            <a:fillRect/>
          </a:stretch>
        </p:blipFill>
        <p:spPr>
          <a:xfrm>
            <a:off x="460587" y="1036321"/>
            <a:ext cx="2302933" cy="1420394"/>
          </a:xfrm>
          <a:prstGeom prst="rect">
            <a:avLst/>
          </a:prstGeom>
        </p:spPr>
      </p:pic>
      <p:sp>
        <p:nvSpPr>
          <p:cNvPr id="2" name="Title 1"/>
          <p:cNvSpPr>
            <a:spLocks noGrp="1"/>
          </p:cNvSpPr>
          <p:nvPr>
            <p:ph type="title" hasCustomPrompt="1"/>
          </p:nvPr>
        </p:nvSpPr>
        <p:spPr>
          <a:xfrm>
            <a:off x="690880" y="2677160"/>
            <a:ext cx="12435840" cy="690880"/>
          </a:xfrm>
          <a:prstGeom prst="rect">
            <a:avLst/>
          </a:prstGeom>
          <a:noFill/>
        </p:spPr>
        <p:txBody>
          <a:bodyPr>
            <a:normAutofit/>
          </a:bodyPr>
          <a:lstStyle>
            <a:lvl1pPr algn="l">
              <a:defRPr sz="3300">
                <a:solidFill>
                  <a:srgbClr val="FFFFFF"/>
                </a:solidFill>
                <a:latin typeface="Adobe Garamond Pro" pitchFamily="18" charset="0"/>
              </a:defRPr>
            </a:lvl1pPr>
          </a:lstStyle>
          <a:p>
            <a:r>
              <a:rPr lang="en-US"/>
              <a:t>Click to edit Title</a:t>
            </a: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Pages">
    <p:spTree>
      <p:nvGrpSpPr>
        <p:cNvPr id="1" name=""/>
        <p:cNvGrpSpPr/>
        <p:nvPr/>
      </p:nvGrpSpPr>
      <p:grpSpPr>
        <a:xfrm>
          <a:off x="0" y="0"/>
          <a:ext cx="0" cy="0"/>
          <a:chOff x="0" y="0"/>
          <a:chExt cx="0" cy="0"/>
        </a:xfrm>
      </p:grpSpPr>
      <p:sp>
        <p:nvSpPr>
          <p:cNvPr id="16" name="Rectangle 15"/>
          <p:cNvSpPr/>
          <p:nvPr userDrawn="1"/>
        </p:nvSpPr>
        <p:spPr>
          <a:xfrm>
            <a:off x="0" y="6563360"/>
            <a:ext cx="13817600" cy="1209040"/>
          </a:xfrm>
          <a:prstGeom prst="rect">
            <a:avLst/>
          </a:prstGeom>
          <a:solidFill>
            <a:srgbClr val="E36F1E"/>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sz="2000"/>
          </a:p>
        </p:txBody>
      </p:sp>
      <p:sp>
        <p:nvSpPr>
          <p:cNvPr id="15" name="Rectangle 14"/>
          <p:cNvSpPr/>
          <p:nvPr userDrawn="1"/>
        </p:nvSpPr>
        <p:spPr>
          <a:xfrm>
            <a:off x="0" y="0"/>
            <a:ext cx="13817600" cy="6563360"/>
          </a:xfrm>
          <a:prstGeom prst="rect">
            <a:avLst/>
          </a:prstGeom>
          <a:gradFill>
            <a:gsLst>
              <a:gs pos="0">
                <a:srgbClr val="B6CA8D"/>
              </a:gs>
              <a:gs pos="100000">
                <a:schemeClr val="bg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sz="2000"/>
          </a:p>
        </p:txBody>
      </p:sp>
      <p:pic>
        <p:nvPicPr>
          <p:cNvPr id="12" name="Picture 11" descr="LogoSmallest.png"/>
          <p:cNvPicPr>
            <a:picLocks noChangeAspect="1"/>
          </p:cNvPicPr>
          <p:nvPr userDrawn="1"/>
        </p:nvPicPr>
        <p:blipFill>
          <a:blip r:embed="rId2" cstate="print"/>
          <a:stretch>
            <a:fillRect/>
          </a:stretch>
        </p:blipFill>
        <p:spPr>
          <a:xfrm>
            <a:off x="11744961" y="6665913"/>
            <a:ext cx="1793987" cy="1106488"/>
          </a:xfrm>
          <a:prstGeom prst="rect">
            <a:avLst/>
          </a:prstGeom>
        </p:spPr>
      </p:pic>
      <p:sp>
        <p:nvSpPr>
          <p:cNvPr id="8" name="Title Placeholder 1"/>
          <p:cNvSpPr>
            <a:spLocks noGrp="1"/>
          </p:cNvSpPr>
          <p:nvPr>
            <p:ph type="title"/>
          </p:nvPr>
        </p:nvSpPr>
        <p:spPr>
          <a:xfrm>
            <a:off x="691317" y="615950"/>
            <a:ext cx="12434968" cy="869746"/>
          </a:xfrm>
          <a:prstGeom prst="rect">
            <a:avLst/>
          </a:prstGeom>
        </p:spPr>
        <p:txBody>
          <a:bodyPr vert="horz" lIns="91440" tIns="45720" rIns="91440" bIns="45720" rtlCol="0" anchor="ctr">
            <a:normAutofit/>
          </a:bodyPr>
          <a:lstStyle>
            <a:lvl1pPr>
              <a:defRPr sz="3000" b="1">
                <a:latin typeface="Arial" pitchFamily="34" charset="0"/>
                <a:cs typeface="Arial" pitchFamily="34" charset="0"/>
              </a:defRPr>
            </a:lvl1pPr>
          </a:lstStyle>
          <a:p>
            <a:r>
              <a:rPr lang="en-US"/>
              <a:t>Click to edit Master title style</a:t>
            </a:r>
          </a:p>
        </p:txBody>
      </p:sp>
      <p:sp>
        <p:nvSpPr>
          <p:cNvPr id="9" name="Text Placeholder 2"/>
          <p:cNvSpPr>
            <a:spLocks noGrp="1"/>
          </p:cNvSpPr>
          <p:nvPr>
            <p:ph idx="1"/>
          </p:nvPr>
        </p:nvSpPr>
        <p:spPr>
          <a:xfrm>
            <a:off x="691317" y="2117726"/>
            <a:ext cx="12434968" cy="3444875"/>
          </a:xfrm>
          <a:prstGeom prst="rect">
            <a:avLst/>
          </a:prstGeom>
        </p:spPr>
        <p:txBody>
          <a:bodyPr vert="horz" lIns="91440" tIns="45720" rIns="91440" bIns="45720" rtlCol="0">
            <a:normAutofit/>
          </a:bodyPr>
          <a:lstStyle>
            <a:lvl1pPr>
              <a:defRPr sz="1900">
                <a:latin typeface="Arial" pitchFamily="34" charset="0"/>
                <a:cs typeface="Arial" pitchFamily="34" charset="0"/>
              </a:defRPr>
            </a:lvl1pPr>
            <a:lvl2pPr>
              <a:defRPr sz="1900">
                <a:latin typeface="Arial" pitchFamily="34" charset="0"/>
                <a:cs typeface="Arial" pitchFamily="34" charset="0"/>
              </a:defRPr>
            </a:lvl2pPr>
            <a:lvl3pPr>
              <a:defRPr sz="1900">
                <a:latin typeface="Arial" pitchFamily="34" charset="0"/>
                <a:cs typeface="Arial" pitchFamily="34" charset="0"/>
              </a:defRPr>
            </a:lvl3pPr>
            <a:lvl4pPr>
              <a:defRPr sz="1900">
                <a:latin typeface="Arial" pitchFamily="34" charset="0"/>
                <a:cs typeface="Arial" pitchFamily="34" charset="0"/>
              </a:defRPr>
            </a:lvl4pPr>
            <a:lvl5pPr>
              <a:defRPr sz="19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Pages">
    <p:spTree>
      <p:nvGrpSpPr>
        <p:cNvPr id="1" name=""/>
        <p:cNvGrpSpPr/>
        <p:nvPr/>
      </p:nvGrpSpPr>
      <p:grpSpPr>
        <a:xfrm>
          <a:off x="0" y="0"/>
          <a:ext cx="0" cy="0"/>
          <a:chOff x="0" y="0"/>
          <a:chExt cx="0" cy="0"/>
        </a:xfrm>
      </p:grpSpPr>
      <p:sp>
        <p:nvSpPr>
          <p:cNvPr id="16" name="Rectangle 15"/>
          <p:cNvSpPr/>
          <p:nvPr userDrawn="1"/>
        </p:nvSpPr>
        <p:spPr>
          <a:xfrm>
            <a:off x="0" y="6563360"/>
            <a:ext cx="13817600" cy="1209040"/>
          </a:xfrm>
          <a:prstGeom prst="rect">
            <a:avLst/>
          </a:prstGeom>
          <a:solidFill>
            <a:srgbClr val="E36F1E"/>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sz="2000"/>
          </a:p>
        </p:txBody>
      </p:sp>
      <p:sp>
        <p:nvSpPr>
          <p:cNvPr id="15" name="Rectangle 14"/>
          <p:cNvSpPr/>
          <p:nvPr userDrawn="1"/>
        </p:nvSpPr>
        <p:spPr>
          <a:xfrm>
            <a:off x="0" y="0"/>
            <a:ext cx="13817600" cy="6563360"/>
          </a:xfrm>
          <a:prstGeom prst="rect">
            <a:avLst/>
          </a:prstGeom>
          <a:gradFill>
            <a:gsLst>
              <a:gs pos="0">
                <a:srgbClr val="B6CA8D"/>
              </a:gs>
              <a:gs pos="100000">
                <a:schemeClr val="bg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sz="2000"/>
          </a:p>
        </p:txBody>
      </p:sp>
      <p:pic>
        <p:nvPicPr>
          <p:cNvPr id="12" name="Picture 11" descr="LogoSmallest.png"/>
          <p:cNvPicPr>
            <a:picLocks noChangeAspect="1"/>
          </p:cNvPicPr>
          <p:nvPr userDrawn="1"/>
        </p:nvPicPr>
        <p:blipFill>
          <a:blip r:embed="rId2" cstate="print"/>
          <a:stretch>
            <a:fillRect/>
          </a:stretch>
        </p:blipFill>
        <p:spPr>
          <a:xfrm>
            <a:off x="11744961" y="6665913"/>
            <a:ext cx="1793987" cy="1106488"/>
          </a:xfrm>
          <a:prstGeom prst="rect">
            <a:avLst/>
          </a:prstGeom>
        </p:spPr>
      </p:pic>
      <p:sp>
        <p:nvSpPr>
          <p:cNvPr id="9" name="Title 1"/>
          <p:cNvSpPr>
            <a:spLocks noGrp="1"/>
          </p:cNvSpPr>
          <p:nvPr>
            <p:ph type="title"/>
          </p:nvPr>
        </p:nvSpPr>
        <p:spPr>
          <a:xfrm>
            <a:off x="691317" y="609600"/>
            <a:ext cx="12434968" cy="1295400"/>
          </a:xfrm>
          <a:prstGeom prst="rect">
            <a:avLst/>
          </a:prstGeom>
        </p:spPr>
        <p:txBody>
          <a:bodyPr/>
          <a:lstStyle>
            <a:lvl1pPr>
              <a:defRPr sz="3000" b="1">
                <a:latin typeface="Arial" pitchFamily="34" charset="0"/>
                <a:cs typeface="Arial" pitchFamily="34" charset="0"/>
              </a:defRPr>
            </a:lvl1pPr>
          </a:lstStyle>
          <a:p>
            <a:r>
              <a:rPr lang="en-US"/>
              <a:t>Click to edit Master title style</a:t>
            </a:r>
          </a:p>
        </p:txBody>
      </p:sp>
      <p:sp>
        <p:nvSpPr>
          <p:cNvPr id="10" name="Text Placeholder 2"/>
          <p:cNvSpPr>
            <a:spLocks noGrp="1"/>
          </p:cNvSpPr>
          <p:nvPr>
            <p:ph type="body" idx="1"/>
          </p:nvPr>
        </p:nvSpPr>
        <p:spPr>
          <a:xfrm>
            <a:off x="691317" y="2038350"/>
            <a:ext cx="6104081" cy="725488"/>
          </a:xfrm>
          <a:prstGeom prst="rect">
            <a:avLst/>
          </a:prstGeom>
        </p:spPr>
        <p:txBody>
          <a:bodyPr anchor="b"/>
          <a:lstStyle>
            <a:lvl1pPr marL="0" indent="0">
              <a:buNone/>
              <a:defRPr sz="20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3"/>
          <p:cNvSpPr>
            <a:spLocks noGrp="1"/>
          </p:cNvSpPr>
          <p:nvPr>
            <p:ph sz="half" idx="2"/>
          </p:nvPr>
        </p:nvSpPr>
        <p:spPr>
          <a:xfrm>
            <a:off x="691317" y="2763839"/>
            <a:ext cx="6104081" cy="3478212"/>
          </a:xfrm>
          <a:prstGeom prst="rect">
            <a:avLst/>
          </a:prstGeom>
        </p:spPr>
        <p:txBody>
          <a:bodyPr/>
          <a:lstStyle>
            <a:lvl1pPr>
              <a:defRPr sz="1900">
                <a:latin typeface="Arial" pitchFamily="34" charset="0"/>
                <a:cs typeface="Arial" pitchFamily="34" charset="0"/>
              </a:defRPr>
            </a:lvl1pPr>
            <a:lvl2pPr>
              <a:defRPr sz="1900">
                <a:latin typeface="Arial" pitchFamily="34" charset="0"/>
                <a:cs typeface="Arial" pitchFamily="34" charset="0"/>
              </a:defRPr>
            </a:lvl2pPr>
            <a:lvl3pPr>
              <a:defRPr sz="1900">
                <a:latin typeface="Arial" pitchFamily="34" charset="0"/>
                <a:cs typeface="Arial" pitchFamily="34" charset="0"/>
              </a:defRPr>
            </a:lvl3pPr>
            <a:lvl4pPr>
              <a:defRPr sz="1900">
                <a:latin typeface="Arial" pitchFamily="34" charset="0"/>
                <a:cs typeface="Arial" pitchFamily="34" charset="0"/>
              </a:defRPr>
            </a:lvl4pPr>
            <a:lvl5pPr>
              <a:defRPr sz="1900">
                <a:latin typeface="Arial" pitchFamily="34" charset="0"/>
                <a:cs typeface="Arial"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p:cNvSpPr>
            <a:spLocks noGrp="1"/>
          </p:cNvSpPr>
          <p:nvPr>
            <p:ph type="body" sz="quarter" idx="3"/>
          </p:nvPr>
        </p:nvSpPr>
        <p:spPr>
          <a:xfrm>
            <a:off x="7020022" y="2038350"/>
            <a:ext cx="6106263" cy="725488"/>
          </a:xfrm>
          <a:prstGeom prst="rect">
            <a:avLst/>
          </a:prstGeom>
        </p:spPr>
        <p:txBody>
          <a:bodyPr anchor="b"/>
          <a:lstStyle>
            <a:lvl1pPr marL="0" indent="0">
              <a:buNone/>
              <a:defRPr sz="20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5"/>
          <p:cNvSpPr>
            <a:spLocks noGrp="1"/>
          </p:cNvSpPr>
          <p:nvPr>
            <p:ph sz="quarter" idx="4"/>
          </p:nvPr>
        </p:nvSpPr>
        <p:spPr>
          <a:xfrm>
            <a:off x="7020022" y="2763839"/>
            <a:ext cx="6106263" cy="3478212"/>
          </a:xfrm>
          <a:prstGeom prst="rect">
            <a:avLst/>
          </a:prstGeom>
        </p:spPr>
        <p:txBody>
          <a:bodyPr/>
          <a:lstStyle>
            <a:lvl1pPr>
              <a:defRPr sz="1900">
                <a:latin typeface="Arial" pitchFamily="34" charset="0"/>
                <a:cs typeface="Arial" pitchFamily="34" charset="0"/>
              </a:defRPr>
            </a:lvl1pPr>
            <a:lvl2pPr>
              <a:defRPr sz="1900">
                <a:latin typeface="Arial" pitchFamily="34" charset="0"/>
                <a:cs typeface="Arial" pitchFamily="34" charset="0"/>
              </a:defRPr>
            </a:lvl2pPr>
            <a:lvl3pPr>
              <a:defRPr sz="1900">
                <a:latin typeface="Arial" pitchFamily="34" charset="0"/>
                <a:cs typeface="Arial" pitchFamily="34" charset="0"/>
              </a:defRPr>
            </a:lvl3pPr>
            <a:lvl4pPr>
              <a:defRPr sz="1900">
                <a:latin typeface="Arial" pitchFamily="34" charset="0"/>
                <a:cs typeface="Arial" pitchFamily="34" charset="0"/>
              </a:defRPr>
            </a:lvl4pPr>
            <a:lvl5pPr>
              <a:defRPr sz="1900">
                <a:latin typeface="Arial" pitchFamily="34" charset="0"/>
                <a:cs typeface="Arial"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0"/>
            <a:endParaRPr lang="en-US"/>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0" y="6563360"/>
            <a:ext cx="13817600" cy="1209040"/>
          </a:xfrm>
          <a:prstGeom prst="rect">
            <a:avLst/>
          </a:prstGeom>
          <a:solidFill>
            <a:srgbClr val="E36F1E"/>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sz="2000"/>
          </a:p>
        </p:txBody>
      </p:sp>
      <p:sp>
        <p:nvSpPr>
          <p:cNvPr id="4" name="Rectangle 3"/>
          <p:cNvSpPr/>
          <p:nvPr userDrawn="1"/>
        </p:nvSpPr>
        <p:spPr>
          <a:xfrm>
            <a:off x="0" y="0"/>
            <a:ext cx="13817600" cy="6563360"/>
          </a:xfrm>
          <a:prstGeom prst="rect">
            <a:avLst/>
          </a:prstGeom>
          <a:gradFill>
            <a:gsLst>
              <a:gs pos="0">
                <a:srgbClr val="B6CA8D"/>
              </a:gs>
              <a:gs pos="100000">
                <a:schemeClr val="bg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sz="2000"/>
          </a:p>
        </p:txBody>
      </p:sp>
      <p:pic>
        <p:nvPicPr>
          <p:cNvPr id="5" name="Picture 4" descr="LogoSmallest.png"/>
          <p:cNvPicPr>
            <a:picLocks noChangeAspect="1"/>
          </p:cNvPicPr>
          <p:nvPr userDrawn="1"/>
        </p:nvPicPr>
        <p:blipFill>
          <a:blip r:embed="rId2" cstate="print"/>
          <a:stretch>
            <a:fillRect/>
          </a:stretch>
        </p:blipFill>
        <p:spPr>
          <a:xfrm>
            <a:off x="11744961" y="6665913"/>
            <a:ext cx="1793987" cy="1106488"/>
          </a:xfrm>
          <a:prstGeom prst="rect">
            <a:avLst/>
          </a:prstGeom>
        </p:spPr>
      </p:pic>
      <p:sp>
        <p:nvSpPr>
          <p:cNvPr id="7" name="Title 1"/>
          <p:cNvSpPr>
            <a:spLocks noGrp="1"/>
          </p:cNvSpPr>
          <p:nvPr>
            <p:ph type="title"/>
          </p:nvPr>
        </p:nvSpPr>
        <p:spPr>
          <a:xfrm>
            <a:off x="2708564" y="5745164"/>
            <a:ext cx="8291432" cy="503237"/>
          </a:xfrm>
          <a:prstGeom prst="rect">
            <a:avLst/>
          </a:prstGeom>
        </p:spPr>
        <p:txBody>
          <a:bodyPr anchor="b"/>
          <a:lstStyle>
            <a:lvl1pPr algn="l">
              <a:defRPr sz="1900" b="0">
                <a:latin typeface="Arial" pitchFamily="34" charset="0"/>
                <a:cs typeface="Arial" pitchFamily="34" charset="0"/>
              </a:defRPr>
            </a:lvl1pPr>
          </a:lstStyle>
          <a:p>
            <a:r>
              <a:rPr lang="en-US"/>
              <a:t>Click to edit Master title style</a:t>
            </a:r>
          </a:p>
        </p:txBody>
      </p:sp>
      <p:sp>
        <p:nvSpPr>
          <p:cNvPr id="8" name="Picture Placeholder 2"/>
          <p:cNvSpPr>
            <a:spLocks noGrp="1"/>
          </p:cNvSpPr>
          <p:nvPr>
            <p:ph type="pic" idx="1"/>
          </p:nvPr>
        </p:nvSpPr>
        <p:spPr>
          <a:xfrm>
            <a:off x="2708564" y="762001"/>
            <a:ext cx="8291432" cy="490061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Rectangle 2"/>
          <p:cNvSpPr/>
          <p:nvPr userDrawn="1"/>
        </p:nvSpPr>
        <p:spPr>
          <a:xfrm>
            <a:off x="0" y="6563360"/>
            <a:ext cx="13817600" cy="1209040"/>
          </a:xfrm>
          <a:prstGeom prst="rect">
            <a:avLst/>
          </a:prstGeom>
          <a:solidFill>
            <a:srgbClr val="E36F1E"/>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sz="2000"/>
          </a:p>
        </p:txBody>
      </p:sp>
      <p:sp>
        <p:nvSpPr>
          <p:cNvPr id="4" name="Rectangle 3"/>
          <p:cNvSpPr/>
          <p:nvPr userDrawn="1"/>
        </p:nvSpPr>
        <p:spPr>
          <a:xfrm>
            <a:off x="0" y="0"/>
            <a:ext cx="13817600" cy="6563360"/>
          </a:xfrm>
          <a:prstGeom prst="rect">
            <a:avLst/>
          </a:prstGeom>
          <a:gradFill>
            <a:gsLst>
              <a:gs pos="0">
                <a:srgbClr val="B6CA8D"/>
              </a:gs>
              <a:gs pos="100000">
                <a:schemeClr val="bg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sz="2000"/>
          </a:p>
        </p:txBody>
      </p:sp>
      <p:pic>
        <p:nvPicPr>
          <p:cNvPr id="5" name="Picture 4" descr="LogoSmallest.png"/>
          <p:cNvPicPr>
            <a:picLocks noChangeAspect="1"/>
          </p:cNvPicPr>
          <p:nvPr userDrawn="1"/>
        </p:nvPicPr>
        <p:blipFill>
          <a:blip r:embed="rId2" cstate="print"/>
          <a:stretch>
            <a:fillRect/>
          </a:stretch>
        </p:blipFill>
        <p:spPr>
          <a:xfrm>
            <a:off x="11744961" y="6665913"/>
            <a:ext cx="1793987" cy="1106488"/>
          </a:xfrm>
          <a:prstGeom prst="rect">
            <a:avLst/>
          </a:prstGeom>
        </p:spPr>
      </p:pic>
      <p:sp>
        <p:nvSpPr>
          <p:cNvPr id="7" name="Title 1"/>
          <p:cNvSpPr>
            <a:spLocks noGrp="1"/>
          </p:cNvSpPr>
          <p:nvPr>
            <p:ph type="title"/>
          </p:nvPr>
        </p:nvSpPr>
        <p:spPr>
          <a:xfrm>
            <a:off x="691317" y="614363"/>
            <a:ext cx="4544804" cy="1069759"/>
          </a:xfrm>
          <a:prstGeom prst="rect">
            <a:avLst/>
          </a:prstGeom>
        </p:spPr>
        <p:txBody>
          <a:bodyPr anchor="b"/>
          <a:lstStyle>
            <a:lvl1pPr algn="l">
              <a:defRPr sz="3000" b="1">
                <a:latin typeface="Arial" pitchFamily="34" charset="0"/>
                <a:cs typeface="Arial" pitchFamily="34" charset="0"/>
              </a:defRPr>
            </a:lvl1pPr>
          </a:lstStyle>
          <a:p>
            <a:r>
              <a:rPr lang="en-US"/>
              <a:t>Click to edit Master title style</a:t>
            </a:r>
          </a:p>
        </p:txBody>
      </p:sp>
      <p:sp>
        <p:nvSpPr>
          <p:cNvPr id="8" name="Content Placeholder 2"/>
          <p:cNvSpPr>
            <a:spLocks noGrp="1"/>
          </p:cNvSpPr>
          <p:nvPr>
            <p:ph idx="1"/>
          </p:nvPr>
        </p:nvSpPr>
        <p:spPr>
          <a:xfrm>
            <a:off x="5401863" y="614363"/>
            <a:ext cx="7724422" cy="5634037"/>
          </a:xfrm>
          <a:prstGeom prst="rect">
            <a:avLst/>
          </a:prstGeom>
        </p:spPr>
        <p:txBody>
          <a:bodyPr/>
          <a:lstStyle>
            <a:lvl1pPr>
              <a:defRPr sz="1900">
                <a:latin typeface="Arial" pitchFamily="34" charset="0"/>
                <a:cs typeface="Arial" pitchFamily="34" charset="0"/>
              </a:defRPr>
            </a:lvl1pPr>
            <a:lvl2pPr>
              <a:defRPr sz="1900">
                <a:latin typeface="Arial" pitchFamily="34" charset="0"/>
                <a:cs typeface="Arial" pitchFamily="34" charset="0"/>
              </a:defRPr>
            </a:lvl2pPr>
            <a:lvl3pPr>
              <a:defRPr sz="1900">
                <a:latin typeface="Arial" pitchFamily="34" charset="0"/>
                <a:cs typeface="Arial" pitchFamily="34" charset="0"/>
              </a:defRPr>
            </a:lvl3pPr>
            <a:lvl4pPr>
              <a:defRPr sz="1900">
                <a:latin typeface="Arial" pitchFamily="34" charset="0"/>
                <a:cs typeface="Arial" pitchFamily="34" charset="0"/>
              </a:defRPr>
            </a:lvl4pPr>
            <a:lvl5pPr>
              <a:defRPr sz="1900">
                <a:latin typeface="Arial" pitchFamily="34" charset="0"/>
                <a:cs typeface="Arial"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half" idx="2"/>
          </p:nvPr>
        </p:nvSpPr>
        <p:spPr>
          <a:xfrm>
            <a:off x="691317" y="1931988"/>
            <a:ext cx="4544804" cy="4316412"/>
          </a:xfrm>
          <a:prstGeom prst="rect">
            <a:avLst/>
          </a:prstGeom>
        </p:spPr>
        <p:txBody>
          <a:bodyPr/>
          <a:lstStyle>
            <a:lvl1pPr marL="0" indent="0">
              <a:buNone/>
              <a:defRPr sz="19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Pages">
    <p:spTree>
      <p:nvGrpSpPr>
        <p:cNvPr id="1" name=""/>
        <p:cNvGrpSpPr/>
        <p:nvPr/>
      </p:nvGrpSpPr>
      <p:grpSpPr>
        <a:xfrm>
          <a:off x="0" y="0"/>
          <a:ext cx="0" cy="0"/>
          <a:chOff x="0" y="0"/>
          <a:chExt cx="0" cy="0"/>
        </a:xfrm>
      </p:grpSpPr>
      <p:sp>
        <p:nvSpPr>
          <p:cNvPr id="9" name="Rectangle 8"/>
          <p:cNvSpPr/>
          <p:nvPr userDrawn="1"/>
        </p:nvSpPr>
        <p:spPr>
          <a:xfrm>
            <a:off x="-460587" y="-259080"/>
            <a:ext cx="14623627" cy="8336280"/>
          </a:xfrm>
          <a:prstGeom prst="rect">
            <a:avLst/>
          </a:prstGeom>
          <a:gradFill flip="none" rotWithShape="1">
            <a:gsLst>
              <a:gs pos="0">
                <a:srgbClr val="A9BDD8"/>
              </a:gs>
              <a:gs pos="92000">
                <a:schemeClr val="bg1"/>
              </a:gs>
            </a:gsLst>
            <a:lin ang="2400000" scaled="0"/>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101858" tIns="50929" rIns="101858" bIns="50929" rtlCol="0" anchor="ctr"/>
          <a:lstStyle/>
          <a:p>
            <a:pPr algn="ctr"/>
            <a:r>
              <a:rPr lang="en-US" sz="2000"/>
              <a:t> </a:t>
            </a:r>
          </a:p>
        </p:txBody>
      </p:sp>
      <p:pic>
        <p:nvPicPr>
          <p:cNvPr id="12" name="Picture 11" descr="LogoSmallest.png"/>
          <p:cNvPicPr>
            <a:picLocks noChangeAspect="1"/>
          </p:cNvPicPr>
          <p:nvPr userDrawn="1"/>
        </p:nvPicPr>
        <p:blipFill>
          <a:blip r:embed="rId2" cstate="screen"/>
          <a:stretch>
            <a:fillRect/>
          </a:stretch>
        </p:blipFill>
        <p:spPr>
          <a:xfrm>
            <a:off x="12550583" y="7162800"/>
            <a:ext cx="988366" cy="609600"/>
          </a:xfrm>
          <a:prstGeom prst="rect">
            <a:avLst/>
          </a:prstGeom>
        </p:spPr>
      </p:pic>
    </p:spTree>
    <p:extLst>
      <p:ext uri="{BB962C8B-B14F-4D97-AF65-F5344CB8AC3E}">
        <p14:creationId xmlns:p14="http://schemas.microsoft.com/office/powerpoint/2010/main" val="171046251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6_Pages">
    <p:spTree>
      <p:nvGrpSpPr>
        <p:cNvPr id="1" name=""/>
        <p:cNvGrpSpPr/>
        <p:nvPr/>
      </p:nvGrpSpPr>
      <p:grpSpPr>
        <a:xfrm>
          <a:off x="0" y="0"/>
          <a:ext cx="0" cy="0"/>
          <a:chOff x="0" y="0"/>
          <a:chExt cx="0" cy="0"/>
        </a:xfrm>
      </p:grpSpPr>
      <p:sp>
        <p:nvSpPr>
          <p:cNvPr id="9" name="Rectangle 8"/>
          <p:cNvSpPr/>
          <p:nvPr userDrawn="1"/>
        </p:nvSpPr>
        <p:spPr>
          <a:xfrm>
            <a:off x="-460587" y="-259080"/>
            <a:ext cx="14623627" cy="8336280"/>
          </a:xfrm>
          <a:prstGeom prst="rect">
            <a:avLst/>
          </a:prstGeom>
          <a:gradFill flip="none" rotWithShape="1">
            <a:gsLst>
              <a:gs pos="0">
                <a:srgbClr val="A9BDD8"/>
              </a:gs>
              <a:gs pos="92000">
                <a:schemeClr val="bg1"/>
              </a:gs>
            </a:gsLst>
            <a:lin ang="2400000" scaled="0"/>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101858" tIns="50929" rIns="101858" bIns="50929" rtlCol="0" anchor="ctr"/>
          <a:lstStyle/>
          <a:p>
            <a:pPr algn="ctr" defTabSz="1018586"/>
            <a:r>
              <a:rPr lang="en-US" sz="2000">
                <a:solidFill>
                  <a:prstClr val="white"/>
                </a:solidFill>
              </a:rPr>
              <a:t> </a:t>
            </a:r>
          </a:p>
        </p:txBody>
      </p:sp>
      <p:pic>
        <p:nvPicPr>
          <p:cNvPr id="12" name="Picture 11" descr="LogoSmallest.png"/>
          <p:cNvPicPr>
            <a:picLocks noChangeAspect="1"/>
          </p:cNvPicPr>
          <p:nvPr userDrawn="1"/>
        </p:nvPicPr>
        <p:blipFill>
          <a:blip r:embed="rId2" cstate="screen"/>
          <a:stretch>
            <a:fillRect/>
          </a:stretch>
        </p:blipFill>
        <p:spPr>
          <a:xfrm>
            <a:off x="12550583" y="7162800"/>
            <a:ext cx="988366" cy="609600"/>
          </a:xfrm>
          <a:prstGeom prst="rect">
            <a:avLst/>
          </a:prstGeom>
        </p:spPr>
      </p:pic>
    </p:spTree>
    <p:extLst>
      <p:ext uri="{BB962C8B-B14F-4D97-AF65-F5344CB8AC3E}">
        <p14:creationId xmlns:p14="http://schemas.microsoft.com/office/powerpoint/2010/main" val="2309788660"/>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15" name="Picture 14" descr="LogoSmallest.png"/>
          <p:cNvPicPr>
            <a:picLocks noChangeAspect="1"/>
          </p:cNvPicPr>
          <p:nvPr userDrawn="1"/>
        </p:nvPicPr>
        <p:blipFill>
          <a:blip r:embed="rId2" cstate="screen"/>
          <a:stretch>
            <a:fillRect/>
          </a:stretch>
        </p:blipFill>
        <p:spPr>
          <a:xfrm>
            <a:off x="575734" y="997686"/>
            <a:ext cx="2302933" cy="1420394"/>
          </a:xfrm>
          <a:prstGeom prst="rect">
            <a:avLst/>
          </a:prstGeom>
        </p:spPr>
      </p:pic>
      <p:sp>
        <p:nvSpPr>
          <p:cNvPr id="5" name="Rectangle 4"/>
          <p:cNvSpPr/>
          <p:nvPr userDrawn="1"/>
        </p:nvSpPr>
        <p:spPr>
          <a:xfrm>
            <a:off x="0" y="2504440"/>
            <a:ext cx="13817600" cy="2763520"/>
          </a:xfrm>
          <a:prstGeom prst="rect">
            <a:avLst/>
          </a:prstGeom>
          <a:solidFill>
            <a:srgbClr val="005288">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1858" tIns="50929" rIns="101858" bIns="50929" rtlCol="0" anchor="ctr"/>
          <a:lstStyle/>
          <a:p>
            <a:pPr algn="ctr" defTabSz="1018586"/>
            <a:endParaRPr lang="en-US" sz="2000">
              <a:solidFill>
                <a:prstClr val="white"/>
              </a:solidFill>
            </a:endParaRPr>
          </a:p>
        </p:txBody>
      </p:sp>
      <p:sp>
        <p:nvSpPr>
          <p:cNvPr id="2" name="Title 1"/>
          <p:cNvSpPr>
            <a:spLocks noGrp="1"/>
          </p:cNvSpPr>
          <p:nvPr>
            <p:ph type="title" hasCustomPrompt="1"/>
          </p:nvPr>
        </p:nvSpPr>
        <p:spPr>
          <a:xfrm>
            <a:off x="690880" y="2677160"/>
            <a:ext cx="12435840" cy="690880"/>
          </a:xfrm>
          <a:prstGeom prst="rect">
            <a:avLst/>
          </a:prstGeom>
          <a:noFill/>
        </p:spPr>
        <p:txBody>
          <a:bodyPr>
            <a:normAutofit/>
          </a:bodyPr>
          <a:lstStyle>
            <a:lvl1pPr algn="l">
              <a:defRPr sz="3300">
                <a:solidFill>
                  <a:srgbClr val="FFFFFF"/>
                </a:solidFill>
                <a:latin typeface="Garamond" pitchFamily="18" charset="0"/>
              </a:defRPr>
            </a:lvl1pPr>
          </a:lstStyle>
          <a:p>
            <a:r>
              <a:rPr lang="en-US"/>
              <a:t>Click to edit Title</a:t>
            </a:r>
          </a:p>
        </p:txBody>
      </p:sp>
      <p:sp>
        <p:nvSpPr>
          <p:cNvPr id="8" name="Text Placeholder 7"/>
          <p:cNvSpPr>
            <a:spLocks noGrp="1"/>
          </p:cNvSpPr>
          <p:nvPr>
            <p:ph type="body" sz="quarter" idx="11" hasCustomPrompt="1"/>
          </p:nvPr>
        </p:nvSpPr>
        <p:spPr>
          <a:xfrm>
            <a:off x="6217920" y="3627120"/>
            <a:ext cx="6563360" cy="1468120"/>
          </a:xfrm>
          <a:prstGeom prst="rect">
            <a:avLst/>
          </a:prstGeom>
        </p:spPr>
        <p:txBody>
          <a:bodyPr lIns="101858" tIns="50929" rIns="101858" bIns="50929"/>
          <a:lstStyle>
            <a:lvl1pPr marL="381970" marR="0" indent="-381970" algn="r" defTabSz="1018586" rtl="0" eaLnBrk="1" fontAlgn="auto" latinLnBrk="0" hangingPunct="1">
              <a:lnSpc>
                <a:spcPct val="100000"/>
              </a:lnSpc>
              <a:spcBef>
                <a:spcPct val="20000"/>
              </a:spcBef>
              <a:spcAft>
                <a:spcPts val="0"/>
              </a:spcAft>
              <a:buClrTx/>
              <a:buSzTx/>
              <a:buFont typeface="Arial" pitchFamily="34" charset="0"/>
              <a:buNone/>
              <a:tabLst/>
              <a:defRPr sz="1700">
                <a:solidFill>
                  <a:srgbClr val="FFFFFF"/>
                </a:solidFill>
                <a:latin typeface="Arial" pitchFamily="34" charset="0"/>
                <a:cs typeface="Arial" pitchFamily="34" charset="0"/>
              </a:defRPr>
            </a:lvl1pPr>
          </a:lstStyle>
          <a:p>
            <a:pPr lvl="0"/>
            <a:r>
              <a:rPr lang="en-US"/>
              <a:t>Click to insert text here</a:t>
            </a:r>
          </a:p>
          <a:p>
            <a:pPr lvl="0"/>
            <a:endParaRPr lang="en-US"/>
          </a:p>
        </p:txBody>
      </p:sp>
      <p:cxnSp>
        <p:nvCxnSpPr>
          <p:cNvPr id="16" name="Straight Connector 15"/>
          <p:cNvCxnSpPr/>
          <p:nvPr userDrawn="1"/>
        </p:nvCxnSpPr>
        <p:spPr>
          <a:xfrm>
            <a:off x="690880" y="3454400"/>
            <a:ext cx="11975253"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23575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Pages">
    <p:spTree>
      <p:nvGrpSpPr>
        <p:cNvPr id="1" name=""/>
        <p:cNvGrpSpPr/>
        <p:nvPr/>
      </p:nvGrpSpPr>
      <p:grpSpPr>
        <a:xfrm>
          <a:off x="0" y="0"/>
          <a:ext cx="0" cy="0"/>
          <a:chOff x="0" y="0"/>
          <a:chExt cx="0" cy="0"/>
        </a:xfrm>
      </p:grpSpPr>
      <p:pic>
        <p:nvPicPr>
          <p:cNvPr id="12" name="Picture 11" descr="LogoSmallest.png"/>
          <p:cNvPicPr>
            <a:picLocks noChangeAspect="1"/>
          </p:cNvPicPr>
          <p:nvPr userDrawn="1"/>
        </p:nvPicPr>
        <p:blipFill>
          <a:blip r:embed="rId2" cstate="screen"/>
          <a:stretch>
            <a:fillRect/>
          </a:stretch>
        </p:blipFill>
        <p:spPr>
          <a:xfrm>
            <a:off x="12550583" y="7162800"/>
            <a:ext cx="988366" cy="609600"/>
          </a:xfrm>
          <a:prstGeom prst="rect">
            <a:avLst/>
          </a:prstGeom>
        </p:spPr>
      </p:pic>
      <p:sp>
        <p:nvSpPr>
          <p:cNvPr id="9" name="Rectangle 8"/>
          <p:cNvSpPr/>
          <p:nvPr userDrawn="1"/>
        </p:nvSpPr>
        <p:spPr>
          <a:xfrm>
            <a:off x="-460587" y="-259080"/>
            <a:ext cx="14623627" cy="7574280"/>
          </a:xfrm>
          <a:prstGeom prst="rect">
            <a:avLst/>
          </a:prstGeom>
          <a:gradFill flip="none" rotWithShape="1">
            <a:gsLst>
              <a:gs pos="0">
                <a:srgbClr val="A9BDD8"/>
              </a:gs>
              <a:gs pos="92000">
                <a:schemeClr val="bg1"/>
              </a:gs>
            </a:gsLst>
            <a:lin ang="2400000" scaled="0"/>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101858" tIns="50929" rIns="101858" bIns="50929" rtlCol="0" anchor="ctr"/>
          <a:lstStyle/>
          <a:p>
            <a:pPr algn="ctr" defTabSz="1018586"/>
            <a:r>
              <a:rPr lang="en-US" sz="2000">
                <a:solidFill>
                  <a:prstClr val="white"/>
                </a:solidFill>
              </a:rPr>
              <a:t> </a:t>
            </a:r>
          </a:p>
        </p:txBody>
      </p:sp>
      <p:sp>
        <p:nvSpPr>
          <p:cNvPr id="8" name="Title Placeholder 1"/>
          <p:cNvSpPr>
            <a:spLocks noGrp="1"/>
          </p:cNvSpPr>
          <p:nvPr>
            <p:ph type="title"/>
          </p:nvPr>
        </p:nvSpPr>
        <p:spPr>
          <a:xfrm>
            <a:off x="691319" y="311150"/>
            <a:ext cx="12434968" cy="869746"/>
          </a:xfrm>
          <a:prstGeom prst="rect">
            <a:avLst/>
          </a:prstGeom>
        </p:spPr>
        <p:txBody>
          <a:bodyPr vert="horz" lIns="91429" tIns="45715" rIns="91429" bIns="45715" rtlCol="0" anchor="ctr">
            <a:normAutofit/>
          </a:bodyPr>
          <a:lstStyle>
            <a:lvl1pPr>
              <a:defRPr sz="3000" b="1">
                <a:latin typeface="Arial" pitchFamily="34" charset="0"/>
                <a:cs typeface="Arial" pitchFamily="34" charset="0"/>
              </a:defRPr>
            </a:lvl1pPr>
          </a:lstStyle>
          <a:p>
            <a:r>
              <a:rPr lang="en-US"/>
              <a:t>Click to edit Master title style</a:t>
            </a:r>
          </a:p>
        </p:txBody>
      </p:sp>
      <p:sp>
        <p:nvSpPr>
          <p:cNvPr id="10" name="Text Placeholder 2"/>
          <p:cNvSpPr>
            <a:spLocks noGrp="1"/>
          </p:cNvSpPr>
          <p:nvPr>
            <p:ph idx="1"/>
          </p:nvPr>
        </p:nvSpPr>
        <p:spPr>
          <a:xfrm>
            <a:off x="691319" y="1812927"/>
            <a:ext cx="12434968" cy="3444875"/>
          </a:xfrm>
          <a:prstGeom prst="rect">
            <a:avLst/>
          </a:prstGeom>
        </p:spPr>
        <p:txBody>
          <a:bodyPr vert="horz" lIns="91429" tIns="45715" rIns="91429" bIns="45715" rtlCol="0">
            <a:normAutofit/>
          </a:bodyPr>
          <a:lstStyle>
            <a:lvl1pPr>
              <a:defRPr sz="1900">
                <a:latin typeface="Arial" pitchFamily="34" charset="0"/>
                <a:cs typeface="Arial" pitchFamily="34" charset="0"/>
              </a:defRPr>
            </a:lvl1pPr>
            <a:lvl2pPr>
              <a:defRPr sz="1900">
                <a:latin typeface="Arial" pitchFamily="34" charset="0"/>
                <a:cs typeface="Arial" pitchFamily="34" charset="0"/>
              </a:defRPr>
            </a:lvl2pPr>
            <a:lvl3pPr>
              <a:defRPr sz="1900">
                <a:latin typeface="Arial" pitchFamily="34" charset="0"/>
                <a:cs typeface="Arial" pitchFamily="34" charset="0"/>
              </a:defRPr>
            </a:lvl3pPr>
            <a:lvl4pPr>
              <a:defRPr sz="1900">
                <a:latin typeface="Arial" pitchFamily="34" charset="0"/>
                <a:cs typeface="Arial" pitchFamily="34" charset="0"/>
              </a:defRPr>
            </a:lvl4pPr>
            <a:lvl5pPr>
              <a:defRPr sz="19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627051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Pages">
    <p:spTree>
      <p:nvGrpSpPr>
        <p:cNvPr id="1" name=""/>
        <p:cNvGrpSpPr/>
        <p:nvPr/>
      </p:nvGrpSpPr>
      <p:grpSpPr>
        <a:xfrm>
          <a:off x="0" y="0"/>
          <a:ext cx="0" cy="0"/>
          <a:chOff x="0" y="0"/>
          <a:chExt cx="0" cy="0"/>
        </a:xfrm>
      </p:grpSpPr>
      <p:pic>
        <p:nvPicPr>
          <p:cNvPr id="12" name="Picture 11" descr="LogoSmallest.png"/>
          <p:cNvPicPr>
            <a:picLocks noChangeAspect="1"/>
          </p:cNvPicPr>
          <p:nvPr userDrawn="1"/>
        </p:nvPicPr>
        <p:blipFill>
          <a:blip r:embed="rId2" cstate="screen"/>
          <a:stretch>
            <a:fillRect/>
          </a:stretch>
        </p:blipFill>
        <p:spPr>
          <a:xfrm>
            <a:off x="12550583" y="7162800"/>
            <a:ext cx="988366" cy="609600"/>
          </a:xfrm>
          <a:prstGeom prst="rect">
            <a:avLst/>
          </a:prstGeom>
        </p:spPr>
      </p:pic>
      <p:sp>
        <p:nvSpPr>
          <p:cNvPr id="9" name="Rectangle 8"/>
          <p:cNvSpPr/>
          <p:nvPr userDrawn="1"/>
        </p:nvSpPr>
        <p:spPr>
          <a:xfrm>
            <a:off x="-460587" y="-259080"/>
            <a:ext cx="14623627" cy="7574280"/>
          </a:xfrm>
          <a:prstGeom prst="rect">
            <a:avLst/>
          </a:prstGeom>
          <a:gradFill flip="none" rotWithShape="1">
            <a:gsLst>
              <a:gs pos="0">
                <a:srgbClr val="A9BDD8"/>
              </a:gs>
              <a:gs pos="92000">
                <a:schemeClr val="bg1"/>
              </a:gs>
            </a:gsLst>
            <a:lin ang="2400000" scaled="0"/>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101858" tIns="50929" rIns="101858" bIns="50929" rtlCol="0" anchor="ctr"/>
          <a:lstStyle/>
          <a:p>
            <a:pPr algn="ctr" defTabSz="1018586"/>
            <a:r>
              <a:rPr lang="en-US" sz="2000">
                <a:solidFill>
                  <a:prstClr val="white"/>
                </a:solidFill>
              </a:rPr>
              <a:t> </a:t>
            </a:r>
          </a:p>
        </p:txBody>
      </p:sp>
    </p:spTree>
    <p:extLst>
      <p:ext uri="{BB962C8B-B14F-4D97-AF65-F5344CB8AC3E}">
        <p14:creationId xmlns:p14="http://schemas.microsoft.com/office/powerpoint/2010/main" val="426485659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91495" y="4994489"/>
            <a:ext cx="11744960" cy="1543685"/>
          </a:xfrm>
        </p:spPr>
        <p:txBody>
          <a:bodyPr anchor="t"/>
          <a:lstStyle>
            <a:lvl1pPr algn="l">
              <a:defRPr sz="4500" b="1" cap="all"/>
            </a:lvl1pPr>
          </a:lstStyle>
          <a:p>
            <a:r>
              <a:rPr lang="en-US"/>
              <a:t>Click to edit Master title style</a:t>
            </a:r>
          </a:p>
        </p:txBody>
      </p:sp>
      <p:sp>
        <p:nvSpPr>
          <p:cNvPr id="3" name="Text Placeholder 2"/>
          <p:cNvSpPr>
            <a:spLocks noGrp="1"/>
          </p:cNvSpPr>
          <p:nvPr>
            <p:ph type="body" idx="1"/>
          </p:nvPr>
        </p:nvSpPr>
        <p:spPr>
          <a:xfrm>
            <a:off x="1091495" y="3294275"/>
            <a:ext cx="11744960" cy="1700212"/>
          </a:xfrm>
        </p:spPr>
        <p:txBody>
          <a:bodyPr anchor="b"/>
          <a:lstStyle>
            <a:lvl1pPr marL="0" indent="0">
              <a:buNone/>
              <a:defRPr sz="2200">
                <a:solidFill>
                  <a:schemeClr val="tx1">
                    <a:tint val="75000"/>
                  </a:schemeClr>
                </a:solidFill>
              </a:defRPr>
            </a:lvl1pPr>
            <a:lvl2pPr marL="509352" indent="0">
              <a:buNone/>
              <a:defRPr sz="2000">
                <a:solidFill>
                  <a:schemeClr val="tx1">
                    <a:tint val="75000"/>
                  </a:schemeClr>
                </a:solidFill>
              </a:defRPr>
            </a:lvl2pPr>
            <a:lvl3pPr marL="1018705" indent="0">
              <a:buNone/>
              <a:defRPr sz="1800">
                <a:solidFill>
                  <a:schemeClr val="tx1">
                    <a:tint val="75000"/>
                  </a:schemeClr>
                </a:solidFill>
              </a:defRPr>
            </a:lvl3pPr>
            <a:lvl4pPr marL="1528058" indent="0">
              <a:buNone/>
              <a:defRPr sz="1600">
                <a:solidFill>
                  <a:schemeClr val="tx1">
                    <a:tint val="75000"/>
                  </a:schemeClr>
                </a:solidFill>
              </a:defRPr>
            </a:lvl4pPr>
            <a:lvl5pPr marL="2037411" indent="0">
              <a:buNone/>
              <a:defRPr sz="1600">
                <a:solidFill>
                  <a:schemeClr val="tx1">
                    <a:tint val="75000"/>
                  </a:schemeClr>
                </a:solidFill>
              </a:defRPr>
            </a:lvl5pPr>
            <a:lvl6pPr marL="2546764" indent="0">
              <a:buNone/>
              <a:defRPr sz="1600">
                <a:solidFill>
                  <a:schemeClr val="tx1">
                    <a:tint val="75000"/>
                  </a:schemeClr>
                </a:solidFill>
              </a:defRPr>
            </a:lvl6pPr>
            <a:lvl7pPr marL="3056116" indent="0">
              <a:buNone/>
              <a:defRPr sz="1600">
                <a:solidFill>
                  <a:schemeClr val="tx1">
                    <a:tint val="75000"/>
                  </a:schemeClr>
                </a:solidFill>
              </a:defRPr>
            </a:lvl7pPr>
            <a:lvl8pPr marL="3565469" indent="0">
              <a:buNone/>
              <a:defRPr sz="1600">
                <a:solidFill>
                  <a:schemeClr val="tx1">
                    <a:tint val="75000"/>
                  </a:schemeClr>
                </a:solidFill>
              </a:defRPr>
            </a:lvl8pPr>
            <a:lvl9pPr marL="4074821"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A7EDAD-23DC-42EE-9CB1-746FD56146ED}" type="datetimeFigureOut">
              <a:rPr lang="en-US" smtClean="0">
                <a:solidFill>
                  <a:prstClr val="black">
                    <a:tint val="75000"/>
                  </a:prstClr>
                </a:solidFill>
              </a:rPr>
              <a:pPr/>
              <a:t>12/18/2021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5A9F5A-9942-4798-83D1-72C22B69AA56}" type="slidenum">
              <a:rPr lang="en-US" smtClean="0">
                <a:solidFill>
                  <a:prstClr val="black">
                    <a:tint val="75000"/>
                  </a:prstClr>
                </a:solidFill>
              </a:rPr>
              <a:pPr/>
              <a:t>‹#›</a:t>
            </a:fld>
            <a:endParaRPr lang="en-US">
              <a:solidFill>
                <a:prstClr val="black">
                  <a:tint val="75000"/>
                </a:prstClr>
              </a:solidFill>
            </a:endParaRPr>
          </a:p>
        </p:txBody>
      </p:sp>
      <p:pic>
        <p:nvPicPr>
          <p:cNvPr id="7" name="Picture 6" descr="LogoSmallest.png"/>
          <p:cNvPicPr>
            <a:picLocks noChangeAspect="1"/>
          </p:cNvPicPr>
          <p:nvPr userDrawn="1"/>
        </p:nvPicPr>
        <p:blipFill>
          <a:blip r:embed="rId2" cstate="screen"/>
          <a:stretch>
            <a:fillRect/>
          </a:stretch>
        </p:blipFill>
        <p:spPr>
          <a:xfrm>
            <a:off x="575734" y="997686"/>
            <a:ext cx="2302933" cy="1420394"/>
          </a:xfrm>
          <a:prstGeom prst="rect">
            <a:avLst/>
          </a:prstGeom>
        </p:spPr>
      </p:pic>
      <p:sp>
        <p:nvSpPr>
          <p:cNvPr id="8" name="Rectangle 7"/>
          <p:cNvSpPr/>
          <p:nvPr userDrawn="1"/>
        </p:nvSpPr>
        <p:spPr>
          <a:xfrm>
            <a:off x="0" y="2504440"/>
            <a:ext cx="13817600" cy="2763520"/>
          </a:xfrm>
          <a:prstGeom prst="rect">
            <a:avLst/>
          </a:prstGeom>
          <a:solidFill>
            <a:srgbClr val="005288">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1858" tIns="50929" rIns="101858" bIns="50929" rtlCol="0" anchor="ctr"/>
          <a:lstStyle/>
          <a:p>
            <a:pPr algn="ctr" defTabSz="1018586"/>
            <a:endParaRPr lang="en-US" sz="2000">
              <a:solidFill>
                <a:prstClr val="white"/>
              </a:solidFill>
            </a:endParaRPr>
          </a:p>
        </p:txBody>
      </p:sp>
      <p:cxnSp>
        <p:nvCxnSpPr>
          <p:cNvPr id="9" name="Straight Connector 8"/>
          <p:cNvCxnSpPr/>
          <p:nvPr userDrawn="1"/>
        </p:nvCxnSpPr>
        <p:spPr>
          <a:xfrm>
            <a:off x="690880" y="3454400"/>
            <a:ext cx="11975253"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7571597"/>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2" descr="LogoSmallest.png"/>
          <p:cNvPicPr>
            <a:picLocks noChangeAspect="1"/>
          </p:cNvPicPr>
          <p:nvPr userDrawn="1"/>
        </p:nvPicPr>
        <p:blipFill>
          <a:blip r:embed="rId2" cstate="screen"/>
          <a:stretch>
            <a:fillRect/>
          </a:stretch>
        </p:blipFill>
        <p:spPr>
          <a:xfrm>
            <a:off x="11744963" y="6665914"/>
            <a:ext cx="1793987" cy="1106488"/>
          </a:xfrm>
          <a:prstGeom prst="rect">
            <a:avLst/>
          </a:prstGeom>
        </p:spPr>
      </p:pic>
      <p:sp>
        <p:nvSpPr>
          <p:cNvPr id="9" name="Rectangle 8"/>
          <p:cNvSpPr/>
          <p:nvPr userDrawn="1"/>
        </p:nvSpPr>
        <p:spPr>
          <a:xfrm>
            <a:off x="-460587" y="-259080"/>
            <a:ext cx="14623627" cy="6563360"/>
          </a:xfrm>
          <a:prstGeom prst="rect">
            <a:avLst/>
          </a:prstGeom>
          <a:gradFill flip="none" rotWithShape="1">
            <a:gsLst>
              <a:gs pos="0">
                <a:srgbClr val="A9BDD8"/>
              </a:gs>
              <a:gs pos="92000">
                <a:schemeClr val="bg1"/>
              </a:gs>
            </a:gsLst>
            <a:lin ang="2400000" scaled="0"/>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101858" tIns="50929" rIns="101858" bIns="50929" rtlCol="0" anchor="ctr"/>
          <a:lstStyle/>
          <a:p>
            <a:pPr algn="ctr" defTabSz="1018586"/>
            <a:r>
              <a:rPr lang="en-US" sz="2000">
                <a:solidFill>
                  <a:prstClr val="white"/>
                </a:solidFill>
              </a:rPr>
              <a:t> </a:t>
            </a:r>
          </a:p>
        </p:txBody>
      </p:sp>
      <p:sp>
        <p:nvSpPr>
          <p:cNvPr id="17" name="Title 1"/>
          <p:cNvSpPr>
            <a:spLocks noGrp="1"/>
          </p:cNvSpPr>
          <p:nvPr>
            <p:ph type="title"/>
          </p:nvPr>
        </p:nvSpPr>
        <p:spPr>
          <a:xfrm>
            <a:off x="691319" y="311150"/>
            <a:ext cx="12434968" cy="1295400"/>
          </a:xfrm>
          <a:prstGeom prst="rect">
            <a:avLst/>
          </a:prstGeom>
        </p:spPr>
        <p:txBody>
          <a:bodyPr/>
          <a:lstStyle>
            <a:lvl1pPr>
              <a:defRPr sz="3000" b="1">
                <a:latin typeface="Arial" pitchFamily="34" charset="0"/>
                <a:cs typeface="Arial" pitchFamily="34" charset="0"/>
              </a:defRPr>
            </a:lvl1pPr>
          </a:lstStyle>
          <a:p>
            <a:r>
              <a:rPr lang="en-US"/>
              <a:t>Click to edit Master title style</a:t>
            </a:r>
          </a:p>
        </p:txBody>
      </p:sp>
      <p:sp>
        <p:nvSpPr>
          <p:cNvPr id="18" name="Text Placeholder 2"/>
          <p:cNvSpPr>
            <a:spLocks noGrp="1"/>
          </p:cNvSpPr>
          <p:nvPr>
            <p:ph type="body" idx="1"/>
          </p:nvPr>
        </p:nvSpPr>
        <p:spPr>
          <a:xfrm>
            <a:off x="691317" y="1739901"/>
            <a:ext cx="6104081" cy="725487"/>
          </a:xfrm>
          <a:prstGeom prst="rect">
            <a:avLst/>
          </a:prstGeom>
        </p:spPr>
        <p:txBody>
          <a:bodyPr anchor="b"/>
          <a:lstStyle>
            <a:lvl1pPr marL="0" indent="0">
              <a:buNone/>
              <a:defRPr sz="2000" b="1">
                <a:latin typeface="Arial" pitchFamily="34" charset="0"/>
                <a:cs typeface="Arial" pitchFamily="34" charset="0"/>
              </a:defRPr>
            </a:lvl1pPr>
            <a:lvl2pPr marL="457146" indent="0">
              <a:buNone/>
              <a:defRPr sz="2000" b="1"/>
            </a:lvl2pPr>
            <a:lvl3pPr marL="914294" indent="0">
              <a:buNone/>
              <a:defRPr sz="1800" b="1"/>
            </a:lvl3pPr>
            <a:lvl4pPr marL="1371440" indent="0">
              <a:buNone/>
              <a:defRPr sz="1600" b="1"/>
            </a:lvl4pPr>
            <a:lvl5pPr marL="1828586" indent="0">
              <a:buNone/>
              <a:defRPr sz="1600" b="1"/>
            </a:lvl5pPr>
            <a:lvl6pPr marL="2285732" indent="0">
              <a:buNone/>
              <a:defRPr sz="1600" b="1"/>
            </a:lvl6pPr>
            <a:lvl7pPr marL="2742880"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19" name="Content Placeholder 3"/>
          <p:cNvSpPr>
            <a:spLocks noGrp="1"/>
          </p:cNvSpPr>
          <p:nvPr>
            <p:ph sz="half" idx="2"/>
          </p:nvPr>
        </p:nvSpPr>
        <p:spPr>
          <a:xfrm>
            <a:off x="691317" y="2465390"/>
            <a:ext cx="6104081" cy="3478212"/>
          </a:xfrm>
          <a:prstGeom prst="rect">
            <a:avLst/>
          </a:prstGeom>
        </p:spPr>
        <p:txBody>
          <a:bodyPr/>
          <a:lstStyle>
            <a:lvl1pPr>
              <a:defRPr sz="1900">
                <a:latin typeface="Arial" pitchFamily="34" charset="0"/>
                <a:cs typeface="Arial" pitchFamily="34" charset="0"/>
              </a:defRPr>
            </a:lvl1pPr>
            <a:lvl2pPr>
              <a:defRPr sz="1900">
                <a:latin typeface="Arial" pitchFamily="34" charset="0"/>
                <a:cs typeface="Arial" pitchFamily="34" charset="0"/>
              </a:defRPr>
            </a:lvl2pPr>
            <a:lvl3pPr>
              <a:defRPr sz="1900">
                <a:latin typeface="Arial" pitchFamily="34" charset="0"/>
                <a:cs typeface="Arial" pitchFamily="34" charset="0"/>
              </a:defRPr>
            </a:lvl3pPr>
            <a:lvl4pPr>
              <a:defRPr sz="1900">
                <a:latin typeface="Arial" pitchFamily="34" charset="0"/>
                <a:cs typeface="Arial" pitchFamily="34" charset="0"/>
              </a:defRPr>
            </a:lvl4pPr>
            <a:lvl5pPr>
              <a:defRPr sz="1900">
                <a:latin typeface="Arial" pitchFamily="34" charset="0"/>
                <a:cs typeface="Arial"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4"/>
          <p:cNvSpPr>
            <a:spLocks noGrp="1"/>
          </p:cNvSpPr>
          <p:nvPr>
            <p:ph type="body" sz="quarter" idx="3"/>
          </p:nvPr>
        </p:nvSpPr>
        <p:spPr>
          <a:xfrm>
            <a:off x="7020023" y="1739901"/>
            <a:ext cx="6106263" cy="725487"/>
          </a:xfrm>
          <a:prstGeom prst="rect">
            <a:avLst/>
          </a:prstGeom>
        </p:spPr>
        <p:txBody>
          <a:bodyPr anchor="b"/>
          <a:lstStyle>
            <a:lvl1pPr marL="0" indent="0">
              <a:buNone/>
              <a:defRPr sz="2000" b="1">
                <a:latin typeface="Arial" pitchFamily="34" charset="0"/>
                <a:cs typeface="Arial" pitchFamily="34" charset="0"/>
              </a:defRPr>
            </a:lvl1pPr>
            <a:lvl2pPr marL="457146" indent="0">
              <a:buNone/>
              <a:defRPr sz="2000" b="1"/>
            </a:lvl2pPr>
            <a:lvl3pPr marL="914294" indent="0">
              <a:buNone/>
              <a:defRPr sz="1800" b="1"/>
            </a:lvl3pPr>
            <a:lvl4pPr marL="1371440" indent="0">
              <a:buNone/>
              <a:defRPr sz="1600" b="1"/>
            </a:lvl4pPr>
            <a:lvl5pPr marL="1828586" indent="0">
              <a:buNone/>
              <a:defRPr sz="1600" b="1"/>
            </a:lvl5pPr>
            <a:lvl6pPr marL="2285732" indent="0">
              <a:buNone/>
              <a:defRPr sz="1600" b="1"/>
            </a:lvl6pPr>
            <a:lvl7pPr marL="2742880"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21" name="Content Placeholder 5"/>
          <p:cNvSpPr>
            <a:spLocks noGrp="1"/>
          </p:cNvSpPr>
          <p:nvPr>
            <p:ph sz="quarter" idx="4"/>
          </p:nvPr>
        </p:nvSpPr>
        <p:spPr>
          <a:xfrm>
            <a:off x="7020023" y="2465390"/>
            <a:ext cx="6106263" cy="3478212"/>
          </a:xfrm>
          <a:prstGeom prst="rect">
            <a:avLst/>
          </a:prstGeom>
        </p:spPr>
        <p:txBody>
          <a:bodyPr/>
          <a:lstStyle>
            <a:lvl1pPr>
              <a:defRPr sz="1900">
                <a:latin typeface="Arial" pitchFamily="34" charset="0"/>
                <a:cs typeface="Arial" pitchFamily="34" charset="0"/>
              </a:defRPr>
            </a:lvl1pPr>
            <a:lvl2pPr>
              <a:defRPr sz="1900">
                <a:latin typeface="Arial" pitchFamily="34" charset="0"/>
                <a:cs typeface="Arial" pitchFamily="34" charset="0"/>
              </a:defRPr>
            </a:lvl2pPr>
            <a:lvl3pPr>
              <a:defRPr sz="1900">
                <a:latin typeface="Arial" pitchFamily="34" charset="0"/>
                <a:cs typeface="Arial" pitchFamily="34" charset="0"/>
              </a:defRPr>
            </a:lvl3pPr>
            <a:lvl4pPr>
              <a:defRPr sz="1900">
                <a:latin typeface="Arial" pitchFamily="34" charset="0"/>
                <a:cs typeface="Arial" pitchFamily="34" charset="0"/>
              </a:defRPr>
            </a:lvl4pPr>
            <a:lvl5pPr>
              <a:defRPr sz="1900">
                <a:latin typeface="Arial" pitchFamily="34" charset="0"/>
                <a:cs typeface="Arial"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05487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3" name="Picture 2" descr="LogoSmallest.png"/>
          <p:cNvPicPr>
            <a:picLocks noChangeAspect="1"/>
          </p:cNvPicPr>
          <p:nvPr userDrawn="1"/>
        </p:nvPicPr>
        <p:blipFill>
          <a:blip r:embed="rId2" cstate="screen"/>
          <a:stretch>
            <a:fillRect/>
          </a:stretch>
        </p:blipFill>
        <p:spPr>
          <a:xfrm>
            <a:off x="11744963" y="6665914"/>
            <a:ext cx="1793987" cy="1106488"/>
          </a:xfrm>
          <a:prstGeom prst="rect">
            <a:avLst/>
          </a:prstGeom>
        </p:spPr>
      </p:pic>
      <p:sp>
        <p:nvSpPr>
          <p:cNvPr id="8" name="Rectangle 7"/>
          <p:cNvSpPr/>
          <p:nvPr userDrawn="1"/>
        </p:nvSpPr>
        <p:spPr>
          <a:xfrm>
            <a:off x="-460587" y="-259080"/>
            <a:ext cx="14623627" cy="6563360"/>
          </a:xfrm>
          <a:prstGeom prst="rect">
            <a:avLst/>
          </a:prstGeom>
          <a:gradFill flip="none" rotWithShape="1">
            <a:gsLst>
              <a:gs pos="0">
                <a:srgbClr val="A9BDD8"/>
              </a:gs>
              <a:gs pos="92000">
                <a:schemeClr val="bg1"/>
              </a:gs>
            </a:gsLst>
            <a:lin ang="2400000" scaled="0"/>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101858" tIns="50929" rIns="101858" bIns="50929" rtlCol="0" anchor="ctr"/>
          <a:lstStyle/>
          <a:p>
            <a:pPr algn="ctr" defTabSz="1018586"/>
            <a:r>
              <a:rPr lang="en-US" sz="2000">
                <a:solidFill>
                  <a:prstClr val="white"/>
                </a:solidFill>
              </a:rPr>
              <a:t> </a:t>
            </a:r>
          </a:p>
        </p:txBody>
      </p:sp>
      <p:sp>
        <p:nvSpPr>
          <p:cNvPr id="7" name="Title 1"/>
          <p:cNvSpPr>
            <a:spLocks noGrp="1"/>
          </p:cNvSpPr>
          <p:nvPr>
            <p:ph type="title"/>
          </p:nvPr>
        </p:nvSpPr>
        <p:spPr>
          <a:xfrm>
            <a:off x="2708566" y="5440366"/>
            <a:ext cx="8291432" cy="503237"/>
          </a:xfrm>
          <a:prstGeom prst="rect">
            <a:avLst/>
          </a:prstGeom>
        </p:spPr>
        <p:txBody>
          <a:bodyPr anchor="b"/>
          <a:lstStyle>
            <a:lvl1pPr algn="l">
              <a:defRPr sz="1900" b="0">
                <a:latin typeface="Arial" pitchFamily="34" charset="0"/>
                <a:cs typeface="Arial" pitchFamily="34" charset="0"/>
              </a:defRPr>
            </a:lvl1pPr>
          </a:lstStyle>
          <a:p>
            <a:r>
              <a:rPr lang="en-US"/>
              <a:t>Click to edit Master title style</a:t>
            </a:r>
          </a:p>
        </p:txBody>
      </p:sp>
      <p:sp>
        <p:nvSpPr>
          <p:cNvPr id="11" name="Picture Placeholder 2"/>
          <p:cNvSpPr>
            <a:spLocks noGrp="1"/>
          </p:cNvSpPr>
          <p:nvPr>
            <p:ph type="pic" idx="1"/>
          </p:nvPr>
        </p:nvSpPr>
        <p:spPr>
          <a:xfrm>
            <a:off x="2708566" y="457201"/>
            <a:ext cx="8291432" cy="4900613"/>
          </a:xfrm>
          <a:prstGeom prst="rect">
            <a:avLst/>
          </a:prstGeom>
        </p:spPr>
        <p:txBody>
          <a:bodyPr/>
          <a:lstStyle>
            <a:lvl1pPr marL="0" indent="0">
              <a:buNone/>
              <a:defRPr sz="3200"/>
            </a:lvl1pPr>
            <a:lvl2pPr marL="457146" indent="0">
              <a:buNone/>
              <a:defRPr sz="2800"/>
            </a:lvl2pPr>
            <a:lvl3pPr marL="914294" indent="0">
              <a:buNone/>
              <a:defRPr sz="2500"/>
            </a:lvl3pPr>
            <a:lvl4pPr marL="1371440" indent="0">
              <a:buNone/>
              <a:defRPr sz="2000"/>
            </a:lvl4pPr>
            <a:lvl5pPr marL="1828586" indent="0">
              <a:buNone/>
              <a:defRPr sz="2000"/>
            </a:lvl5pPr>
            <a:lvl6pPr marL="2285732" indent="0">
              <a:buNone/>
              <a:defRPr sz="2000"/>
            </a:lvl6pPr>
            <a:lvl7pPr marL="2742880" indent="0">
              <a:buNone/>
              <a:defRPr sz="2000"/>
            </a:lvl7pPr>
            <a:lvl8pPr marL="3200026" indent="0">
              <a:buNone/>
              <a:defRPr sz="2000"/>
            </a:lvl8pPr>
            <a:lvl9pPr marL="3657172" indent="0">
              <a:buNone/>
              <a:defRPr sz="2000"/>
            </a:lvl9pPr>
          </a:lstStyle>
          <a:p>
            <a:r>
              <a:rPr lang="en-US"/>
              <a:t>Click icon to add picture</a:t>
            </a:r>
          </a:p>
        </p:txBody>
      </p:sp>
    </p:spTree>
    <p:extLst>
      <p:ext uri="{BB962C8B-B14F-4D97-AF65-F5344CB8AC3E}">
        <p14:creationId xmlns:p14="http://schemas.microsoft.com/office/powerpoint/2010/main" val="16802921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3" name="Picture 2" descr="LogoSmallest.png"/>
          <p:cNvPicPr>
            <a:picLocks noChangeAspect="1"/>
          </p:cNvPicPr>
          <p:nvPr userDrawn="1"/>
        </p:nvPicPr>
        <p:blipFill>
          <a:blip r:embed="rId2" cstate="screen"/>
          <a:stretch>
            <a:fillRect/>
          </a:stretch>
        </p:blipFill>
        <p:spPr>
          <a:xfrm>
            <a:off x="11744963" y="6665914"/>
            <a:ext cx="1793987" cy="1106488"/>
          </a:xfrm>
          <a:prstGeom prst="rect">
            <a:avLst/>
          </a:prstGeom>
        </p:spPr>
      </p:pic>
      <p:sp>
        <p:nvSpPr>
          <p:cNvPr id="9" name="Rectangle 8"/>
          <p:cNvSpPr/>
          <p:nvPr userDrawn="1"/>
        </p:nvSpPr>
        <p:spPr>
          <a:xfrm>
            <a:off x="-460587" y="-259080"/>
            <a:ext cx="14623627" cy="6563360"/>
          </a:xfrm>
          <a:prstGeom prst="rect">
            <a:avLst/>
          </a:prstGeom>
          <a:gradFill flip="none" rotWithShape="1">
            <a:gsLst>
              <a:gs pos="0">
                <a:srgbClr val="A9BDD8"/>
              </a:gs>
              <a:gs pos="92000">
                <a:schemeClr val="bg1"/>
              </a:gs>
            </a:gsLst>
            <a:lin ang="2400000" scaled="0"/>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101858" tIns="50929" rIns="101858" bIns="50929" rtlCol="0" anchor="ctr"/>
          <a:lstStyle/>
          <a:p>
            <a:pPr algn="ctr" defTabSz="1018586"/>
            <a:r>
              <a:rPr lang="en-US" sz="2000">
                <a:solidFill>
                  <a:prstClr val="white"/>
                </a:solidFill>
              </a:rPr>
              <a:t> </a:t>
            </a:r>
          </a:p>
        </p:txBody>
      </p:sp>
      <p:sp>
        <p:nvSpPr>
          <p:cNvPr id="13" name="Title 1"/>
          <p:cNvSpPr>
            <a:spLocks noGrp="1"/>
          </p:cNvSpPr>
          <p:nvPr>
            <p:ph type="title"/>
          </p:nvPr>
        </p:nvSpPr>
        <p:spPr>
          <a:xfrm>
            <a:off x="691318" y="309565"/>
            <a:ext cx="4544804" cy="1069759"/>
          </a:xfrm>
          <a:prstGeom prst="rect">
            <a:avLst/>
          </a:prstGeom>
        </p:spPr>
        <p:txBody>
          <a:bodyPr anchor="b"/>
          <a:lstStyle>
            <a:lvl1pPr algn="l">
              <a:defRPr sz="3000" b="1">
                <a:latin typeface="Arial" pitchFamily="34" charset="0"/>
                <a:cs typeface="Arial" pitchFamily="34" charset="0"/>
              </a:defRPr>
            </a:lvl1pPr>
          </a:lstStyle>
          <a:p>
            <a:r>
              <a:rPr lang="en-US"/>
              <a:t>Click to edit Master title style</a:t>
            </a:r>
          </a:p>
        </p:txBody>
      </p:sp>
      <p:sp>
        <p:nvSpPr>
          <p:cNvPr id="14" name="Content Placeholder 2"/>
          <p:cNvSpPr>
            <a:spLocks noGrp="1"/>
          </p:cNvSpPr>
          <p:nvPr>
            <p:ph idx="1"/>
          </p:nvPr>
        </p:nvSpPr>
        <p:spPr>
          <a:xfrm>
            <a:off x="5401863" y="309565"/>
            <a:ext cx="7724422" cy="5634037"/>
          </a:xfrm>
          <a:prstGeom prst="rect">
            <a:avLst/>
          </a:prstGeom>
        </p:spPr>
        <p:txBody>
          <a:bodyPr/>
          <a:lstStyle>
            <a:lvl1pPr>
              <a:defRPr sz="1900">
                <a:latin typeface="Arial" pitchFamily="34" charset="0"/>
                <a:cs typeface="Arial" pitchFamily="34" charset="0"/>
              </a:defRPr>
            </a:lvl1pPr>
            <a:lvl2pPr>
              <a:defRPr sz="1900">
                <a:latin typeface="Arial" pitchFamily="34" charset="0"/>
                <a:cs typeface="Arial" pitchFamily="34" charset="0"/>
              </a:defRPr>
            </a:lvl2pPr>
            <a:lvl3pPr>
              <a:defRPr sz="1900">
                <a:latin typeface="Arial" pitchFamily="34" charset="0"/>
                <a:cs typeface="Arial" pitchFamily="34" charset="0"/>
              </a:defRPr>
            </a:lvl3pPr>
            <a:lvl4pPr>
              <a:defRPr sz="1900">
                <a:latin typeface="Arial" pitchFamily="34" charset="0"/>
                <a:cs typeface="Arial" pitchFamily="34" charset="0"/>
              </a:defRPr>
            </a:lvl4pPr>
            <a:lvl5pPr>
              <a:defRPr sz="1900">
                <a:latin typeface="Arial" pitchFamily="34" charset="0"/>
                <a:cs typeface="Arial"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p:cNvSpPr>
            <a:spLocks noGrp="1"/>
          </p:cNvSpPr>
          <p:nvPr>
            <p:ph type="body" sz="half" idx="2"/>
          </p:nvPr>
        </p:nvSpPr>
        <p:spPr>
          <a:xfrm>
            <a:off x="691318" y="1627190"/>
            <a:ext cx="4544804" cy="4316412"/>
          </a:xfrm>
          <a:prstGeom prst="rect">
            <a:avLst/>
          </a:prstGeom>
        </p:spPr>
        <p:txBody>
          <a:bodyPr/>
          <a:lstStyle>
            <a:lvl1pPr marL="0" indent="0">
              <a:buNone/>
              <a:defRPr sz="1900">
                <a:latin typeface="Arial" pitchFamily="34" charset="0"/>
                <a:cs typeface="Arial" pitchFamily="34" charset="0"/>
              </a:defRPr>
            </a:lvl1pPr>
            <a:lvl2pPr marL="457146" indent="0">
              <a:buNone/>
              <a:defRPr sz="1200"/>
            </a:lvl2pPr>
            <a:lvl3pPr marL="914294" indent="0">
              <a:buNone/>
              <a:defRPr sz="1000"/>
            </a:lvl3pPr>
            <a:lvl4pPr marL="1371440" indent="0">
              <a:buNone/>
              <a:defRPr sz="900"/>
            </a:lvl4pPr>
            <a:lvl5pPr marL="1828586" indent="0">
              <a:buNone/>
              <a:defRPr sz="900"/>
            </a:lvl5pPr>
            <a:lvl6pPr marL="2285732" indent="0">
              <a:buNone/>
              <a:defRPr sz="900"/>
            </a:lvl6pPr>
            <a:lvl7pPr marL="2742880" indent="0">
              <a:buNone/>
              <a:defRPr sz="900"/>
            </a:lvl7pPr>
            <a:lvl8pPr marL="3200026" indent="0">
              <a:buNone/>
              <a:defRPr sz="900"/>
            </a:lvl8pPr>
            <a:lvl9pPr marL="3657172" indent="0">
              <a:buNone/>
              <a:defRPr sz="900"/>
            </a:lvl9pPr>
          </a:lstStyle>
          <a:p>
            <a:pPr lvl="0"/>
            <a:r>
              <a:rPr lang="en-US"/>
              <a:t>Click to edit Master text styles</a:t>
            </a:r>
          </a:p>
        </p:txBody>
      </p:sp>
    </p:spTree>
    <p:extLst>
      <p:ext uri="{BB962C8B-B14F-4D97-AF65-F5344CB8AC3E}">
        <p14:creationId xmlns:p14="http://schemas.microsoft.com/office/powerpoint/2010/main" val="11573754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5_Section Header">
    <p:spTree>
      <p:nvGrpSpPr>
        <p:cNvPr id="1" name=""/>
        <p:cNvGrpSpPr/>
        <p:nvPr/>
      </p:nvGrpSpPr>
      <p:grpSpPr>
        <a:xfrm>
          <a:off x="0" y="0"/>
          <a:ext cx="0" cy="0"/>
          <a:chOff x="0" y="0"/>
          <a:chExt cx="0" cy="0"/>
        </a:xfrm>
      </p:grpSpPr>
      <p:pic>
        <p:nvPicPr>
          <p:cNvPr id="7" name="Picture 6" descr="desert.jpg"/>
          <p:cNvPicPr>
            <a:picLocks noChangeAspect="1"/>
          </p:cNvPicPr>
          <p:nvPr userDrawn="1"/>
        </p:nvPicPr>
        <p:blipFill>
          <a:blip r:embed="rId2" cstate="screen"/>
          <a:stretch>
            <a:fillRect/>
          </a:stretch>
        </p:blipFill>
        <p:spPr>
          <a:xfrm>
            <a:off x="23802" y="0"/>
            <a:ext cx="13769997" cy="7772400"/>
          </a:xfrm>
          <a:prstGeom prst="rect">
            <a:avLst/>
          </a:prstGeom>
        </p:spPr>
      </p:pic>
      <p:pic>
        <p:nvPicPr>
          <p:cNvPr id="15" name="Picture 14" descr="LogoSmallest.png"/>
          <p:cNvPicPr>
            <a:picLocks noChangeAspect="1"/>
          </p:cNvPicPr>
          <p:nvPr userDrawn="1"/>
        </p:nvPicPr>
        <p:blipFill>
          <a:blip r:embed="rId3" cstate="screen"/>
          <a:stretch>
            <a:fillRect/>
          </a:stretch>
        </p:blipFill>
        <p:spPr>
          <a:xfrm>
            <a:off x="575734" y="997686"/>
            <a:ext cx="2302933" cy="1420394"/>
          </a:xfrm>
          <a:prstGeom prst="rect">
            <a:avLst/>
          </a:prstGeom>
        </p:spPr>
      </p:pic>
      <p:sp>
        <p:nvSpPr>
          <p:cNvPr id="5" name="Rectangle 4"/>
          <p:cNvSpPr/>
          <p:nvPr userDrawn="1"/>
        </p:nvSpPr>
        <p:spPr>
          <a:xfrm>
            <a:off x="0" y="2504440"/>
            <a:ext cx="13817600" cy="2763520"/>
          </a:xfrm>
          <a:prstGeom prst="rect">
            <a:avLst/>
          </a:prstGeom>
          <a:solidFill>
            <a:srgbClr val="005288">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1858" tIns="50929" rIns="101858" bIns="50929" rtlCol="0" anchor="ctr"/>
          <a:lstStyle/>
          <a:p>
            <a:pPr algn="ctr" defTabSz="1018586"/>
            <a:endParaRPr lang="en-US" sz="2000">
              <a:solidFill>
                <a:prstClr val="white"/>
              </a:solidFill>
            </a:endParaRPr>
          </a:p>
        </p:txBody>
      </p:sp>
      <p:sp>
        <p:nvSpPr>
          <p:cNvPr id="2" name="Title 1"/>
          <p:cNvSpPr>
            <a:spLocks noGrp="1"/>
          </p:cNvSpPr>
          <p:nvPr>
            <p:ph type="title" hasCustomPrompt="1"/>
          </p:nvPr>
        </p:nvSpPr>
        <p:spPr>
          <a:xfrm>
            <a:off x="690880" y="2677160"/>
            <a:ext cx="12435840" cy="690880"/>
          </a:xfrm>
          <a:prstGeom prst="rect">
            <a:avLst/>
          </a:prstGeom>
          <a:noFill/>
        </p:spPr>
        <p:txBody>
          <a:bodyPr>
            <a:normAutofit/>
          </a:bodyPr>
          <a:lstStyle>
            <a:lvl1pPr algn="l">
              <a:defRPr sz="3300">
                <a:solidFill>
                  <a:srgbClr val="FFFFFF"/>
                </a:solidFill>
                <a:latin typeface="Garamond" pitchFamily="18" charset="0"/>
              </a:defRPr>
            </a:lvl1pPr>
          </a:lstStyle>
          <a:p>
            <a:r>
              <a:rPr lang="en-US"/>
              <a:t>Click to edit Title</a:t>
            </a:r>
          </a:p>
        </p:txBody>
      </p:sp>
      <p:sp>
        <p:nvSpPr>
          <p:cNvPr id="8" name="Text Placeholder 7"/>
          <p:cNvSpPr>
            <a:spLocks noGrp="1"/>
          </p:cNvSpPr>
          <p:nvPr>
            <p:ph type="body" sz="quarter" idx="11" hasCustomPrompt="1"/>
          </p:nvPr>
        </p:nvSpPr>
        <p:spPr>
          <a:xfrm>
            <a:off x="6217920" y="3627120"/>
            <a:ext cx="6563360" cy="1468120"/>
          </a:xfrm>
          <a:prstGeom prst="rect">
            <a:avLst/>
          </a:prstGeom>
        </p:spPr>
        <p:txBody>
          <a:bodyPr lIns="101858" tIns="50929" rIns="101858" bIns="50929"/>
          <a:lstStyle>
            <a:lvl1pPr marL="381970" marR="0" indent="-381970" algn="r" defTabSz="1018586" rtl="0" eaLnBrk="1" fontAlgn="auto" latinLnBrk="0" hangingPunct="1">
              <a:lnSpc>
                <a:spcPct val="100000"/>
              </a:lnSpc>
              <a:spcBef>
                <a:spcPct val="20000"/>
              </a:spcBef>
              <a:spcAft>
                <a:spcPts val="0"/>
              </a:spcAft>
              <a:buClrTx/>
              <a:buSzTx/>
              <a:buFont typeface="Arial" pitchFamily="34" charset="0"/>
              <a:buNone/>
              <a:tabLst/>
              <a:defRPr sz="1700">
                <a:solidFill>
                  <a:srgbClr val="FFFFFF"/>
                </a:solidFill>
                <a:latin typeface="Arial" pitchFamily="34" charset="0"/>
                <a:cs typeface="Arial" pitchFamily="34" charset="0"/>
              </a:defRPr>
            </a:lvl1pPr>
          </a:lstStyle>
          <a:p>
            <a:pPr lvl="0"/>
            <a:r>
              <a:rPr lang="en-US"/>
              <a:t>Click to insert text here</a:t>
            </a:r>
          </a:p>
          <a:p>
            <a:pPr lvl="0"/>
            <a:endParaRPr lang="en-US"/>
          </a:p>
        </p:txBody>
      </p:sp>
      <p:cxnSp>
        <p:nvCxnSpPr>
          <p:cNvPr id="16" name="Straight Connector 15"/>
          <p:cNvCxnSpPr/>
          <p:nvPr userDrawn="1"/>
        </p:nvCxnSpPr>
        <p:spPr>
          <a:xfrm>
            <a:off x="690880" y="3454400"/>
            <a:ext cx="11975253"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0432972"/>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9_Pages">
    <p:spTree>
      <p:nvGrpSpPr>
        <p:cNvPr id="1" name=""/>
        <p:cNvGrpSpPr/>
        <p:nvPr/>
      </p:nvGrpSpPr>
      <p:grpSpPr>
        <a:xfrm>
          <a:off x="0" y="0"/>
          <a:ext cx="0" cy="0"/>
          <a:chOff x="0" y="0"/>
          <a:chExt cx="0" cy="0"/>
        </a:xfrm>
      </p:grpSpPr>
      <p:pic>
        <p:nvPicPr>
          <p:cNvPr id="6" name="Picture 5" descr="desert.jpg"/>
          <p:cNvPicPr>
            <a:picLocks noChangeAspect="1"/>
          </p:cNvPicPr>
          <p:nvPr userDrawn="1"/>
        </p:nvPicPr>
        <p:blipFill>
          <a:blip r:embed="rId2" cstate="screen"/>
          <a:srcRect/>
          <a:stretch>
            <a:fillRect/>
          </a:stretch>
        </p:blipFill>
        <p:spPr>
          <a:xfrm>
            <a:off x="23802" y="6934200"/>
            <a:ext cx="13769997" cy="838200"/>
          </a:xfrm>
          <a:prstGeom prst="rect">
            <a:avLst/>
          </a:prstGeom>
        </p:spPr>
      </p:pic>
      <p:pic>
        <p:nvPicPr>
          <p:cNvPr id="12" name="Picture 11" descr="LogoSmallest.png"/>
          <p:cNvPicPr>
            <a:picLocks noChangeAspect="1"/>
          </p:cNvPicPr>
          <p:nvPr userDrawn="1"/>
        </p:nvPicPr>
        <p:blipFill>
          <a:blip r:embed="rId3" cstate="screen"/>
          <a:stretch>
            <a:fillRect/>
          </a:stretch>
        </p:blipFill>
        <p:spPr>
          <a:xfrm>
            <a:off x="12550583" y="7162800"/>
            <a:ext cx="988366" cy="609600"/>
          </a:xfrm>
          <a:prstGeom prst="rect">
            <a:avLst/>
          </a:prstGeom>
        </p:spPr>
      </p:pic>
      <p:sp>
        <p:nvSpPr>
          <p:cNvPr id="9" name="Rectangle 8"/>
          <p:cNvSpPr/>
          <p:nvPr userDrawn="1"/>
        </p:nvSpPr>
        <p:spPr>
          <a:xfrm>
            <a:off x="-209358" y="-259080"/>
            <a:ext cx="14236315" cy="7574280"/>
          </a:xfrm>
          <a:prstGeom prst="rect">
            <a:avLst/>
          </a:prstGeom>
          <a:gradFill flip="none" rotWithShape="1">
            <a:gsLst>
              <a:gs pos="0">
                <a:srgbClr val="A9BDD8"/>
              </a:gs>
              <a:gs pos="92000">
                <a:schemeClr val="bg1"/>
              </a:gs>
            </a:gsLst>
            <a:lin ang="2400000" scaled="0"/>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101858" tIns="50929" rIns="101858" bIns="50929" rtlCol="0" anchor="ctr"/>
          <a:lstStyle/>
          <a:p>
            <a:pPr algn="ctr" defTabSz="1018586"/>
            <a:r>
              <a:rPr lang="en-US" sz="2000">
                <a:solidFill>
                  <a:prstClr val="white"/>
                </a:solidFill>
              </a:rPr>
              <a:t> </a:t>
            </a:r>
          </a:p>
        </p:txBody>
      </p:sp>
    </p:spTree>
    <p:extLst>
      <p:ext uri="{BB962C8B-B14F-4D97-AF65-F5344CB8AC3E}">
        <p14:creationId xmlns:p14="http://schemas.microsoft.com/office/powerpoint/2010/main" val="2958531863"/>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Centered 1 Line Title">
    <p:spTree>
      <p:nvGrpSpPr>
        <p:cNvPr id="1" name=""/>
        <p:cNvGrpSpPr/>
        <p:nvPr/>
      </p:nvGrpSpPr>
      <p:grpSpPr>
        <a:xfrm>
          <a:off x="0" y="0"/>
          <a:ext cx="0" cy="0"/>
          <a:chOff x="0" y="0"/>
          <a:chExt cx="0" cy="0"/>
        </a:xfrm>
      </p:grpSpPr>
      <p:sp>
        <p:nvSpPr>
          <p:cNvPr id="38" name="Title Text"/>
          <p:cNvSpPr txBox="1">
            <a:spLocks noGrp="1"/>
          </p:cNvSpPr>
          <p:nvPr>
            <p:ph type="title"/>
          </p:nvPr>
        </p:nvSpPr>
        <p:spPr>
          <a:xfrm>
            <a:off x="734061" y="507365"/>
            <a:ext cx="12349480" cy="647700"/>
          </a:xfrm>
          <a:prstGeom prst="rect">
            <a:avLst/>
          </a:prstGeom>
        </p:spPr>
        <p:txBody>
          <a:bodyPr/>
          <a:lstStyle>
            <a:lvl1pPr algn="ctr">
              <a:lnSpc>
                <a:spcPts val="3342"/>
              </a:lnSpc>
              <a:spcBef>
                <a:spcPts val="186"/>
              </a:spcBef>
            </a:lvl1pPr>
          </a:lstStyle>
          <a:p>
            <a:r>
              <a:t>Title Text</a:t>
            </a:r>
          </a:p>
        </p:txBody>
      </p:sp>
      <p:sp>
        <p:nvSpPr>
          <p:cNvPr id="39" name="Body Level One…"/>
          <p:cNvSpPr txBox="1">
            <a:spLocks noGrp="1"/>
          </p:cNvSpPr>
          <p:nvPr>
            <p:ph type="body" sz="quarter" idx="1"/>
          </p:nvPr>
        </p:nvSpPr>
        <p:spPr>
          <a:xfrm>
            <a:off x="734061" y="1079500"/>
            <a:ext cx="12349480" cy="863600"/>
          </a:xfrm>
          <a:prstGeom prst="rect">
            <a:avLst/>
          </a:prstGeom>
        </p:spPr>
        <p:txBody>
          <a:bodyPr/>
          <a:lstStyle>
            <a:lvl1pPr algn="ctr"/>
            <a:lvl2pPr marL="23576" indent="141458">
              <a:buSzTx/>
              <a:buNone/>
              <a:defRPr sz="1980" b="1"/>
            </a:lvl2pPr>
            <a:lvl3pPr marL="0" indent="282915">
              <a:buSzTx/>
              <a:buNone/>
              <a:defRPr sz="1856" b="1"/>
            </a:lvl3pPr>
            <a:lvl4pPr marL="0" indent="424373">
              <a:buSzTx/>
              <a:buNone/>
              <a:defRPr sz="1609" b="1"/>
            </a:lvl4pPr>
            <a:lvl5pPr marL="0" indent="565831">
              <a:buSzTx/>
              <a:buNone/>
              <a:defRPr b="1"/>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84847639"/>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0_Pages">
    <p:spTree>
      <p:nvGrpSpPr>
        <p:cNvPr id="1" name=""/>
        <p:cNvGrpSpPr/>
        <p:nvPr/>
      </p:nvGrpSpPr>
      <p:grpSpPr>
        <a:xfrm>
          <a:off x="0" y="0"/>
          <a:ext cx="0" cy="0"/>
          <a:chOff x="0" y="0"/>
          <a:chExt cx="0" cy="0"/>
        </a:xfrm>
      </p:grpSpPr>
      <p:sp>
        <p:nvSpPr>
          <p:cNvPr id="16" name="Rectangle 15"/>
          <p:cNvSpPr/>
          <p:nvPr userDrawn="1"/>
        </p:nvSpPr>
        <p:spPr>
          <a:xfrm>
            <a:off x="0" y="6563360"/>
            <a:ext cx="13817600" cy="1209040"/>
          </a:xfrm>
          <a:prstGeom prst="rect">
            <a:avLst/>
          </a:prstGeom>
          <a:solidFill>
            <a:srgbClr val="E36F1E"/>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sz="2000"/>
          </a:p>
        </p:txBody>
      </p:sp>
      <p:pic>
        <p:nvPicPr>
          <p:cNvPr id="12" name="Picture 11" descr="LogoSmallest.png"/>
          <p:cNvPicPr>
            <a:picLocks noChangeAspect="1"/>
          </p:cNvPicPr>
          <p:nvPr userDrawn="1"/>
        </p:nvPicPr>
        <p:blipFill>
          <a:blip r:embed="rId2" cstate="print"/>
          <a:stretch>
            <a:fillRect/>
          </a:stretch>
        </p:blipFill>
        <p:spPr>
          <a:xfrm>
            <a:off x="11744960" y="6611331"/>
            <a:ext cx="1381325" cy="1135958"/>
          </a:xfrm>
          <a:prstGeom prst="rect">
            <a:avLst/>
          </a:prstGeom>
        </p:spPr>
      </p:pic>
      <p:sp>
        <p:nvSpPr>
          <p:cNvPr id="8" name="Title Placeholder 1"/>
          <p:cNvSpPr>
            <a:spLocks noGrp="1"/>
          </p:cNvSpPr>
          <p:nvPr>
            <p:ph type="title"/>
          </p:nvPr>
        </p:nvSpPr>
        <p:spPr>
          <a:xfrm>
            <a:off x="691319" y="615951"/>
            <a:ext cx="12434968" cy="869746"/>
          </a:xfrm>
          <a:prstGeom prst="rect">
            <a:avLst/>
          </a:prstGeom>
        </p:spPr>
        <p:txBody>
          <a:bodyPr vert="horz" lIns="91440" tIns="45720" rIns="91440" bIns="45720" rtlCol="0" anchor="ctr">
            <a:normAutofit/>
          </a:bodyPr>
          <a:lstStyle>
            <a:lvl1pPr>
              <a:defRPr sz="3000" b="1">
                <a:latin typeface="Arial" pitchFamily="34" charset="0"/>
                <a:cs typeface="Arial" pitchFamily="34" charset="0"/>
              </a:defRPr>
            </a:lvl1pPr>
          </a:lstStyle>
          <a:p>
            <a:r>
              <a:rPr lang="en-US"/>
              <a:t>Click to edit Master title style</a:t>
            </a:r>
          </a:p>
        </p:txBody>
      </p:sp>
      <p:sp>
        <p:nvSpPr>
          <p:cNvPr id="9" name="Text Placeholder 2"/>
          <p:cNvSpPr>
            <a:spLocks noGrp="1"/>
          </p:cNvSpPr>
          <p:nvPr>
            <p:ph idx="1"/>
          </p:nvPr>
        </p:nvSpPr>
        <p:spPr>
          <a:xfrm>
            <a:off x="691319" y="2117725"/>
            <a:ext cx="12434968" cy="3444876"/>
          </a:xfrm>
          <a:prstGeom prst="rect">
            <a:avLst/>
          </a:prstGeom>
        </p:spPr>
        <p:txBody>
          <a:bodyPr vert="horz" lIns="91440" tIns="45720" rIns="91440" bIns="45720" rtlCol="0">
            <a:normAutofit/>
          </a:bodyPr>
          <a:lstStyle>
            <a:lvl1pPr>
              <a:defRPr sz="1900">
                <a:latin typeface="Arial" pitchFamily="34" charset="0"/>
                <a:cs typeface="Arial" pitchFamily="34" charset="0"/>
              </a:defRPr>
            </a:lvl1pPr>
            <a:lvl2pPr>
              <a:defRPr sz="1900">
                <a:latin typeface="Arial" pitchFamily="34" charset="0"/>
                <a:cs typeface="Arial" pitchFamily="34" charset="0"/>
              </a:defRPr>
            </a:lvl2pPr>
            <a:lvl3pPr>
              <a:defRPr sz="1900">
                <a:latin typeface="Arial" pitchFamily="34" charset="0"/>
                <a:cs typeface="Arial" pitchFamily="34" charset="0"/>
              </a:defRPr>
            </a:lvl3pPr>
            <a:lvl4pPr>
              <a:defRPr sz="1900">
                <a:latin typeface="Arial" pitchFamily="34" charset="0"/>
                <a:cs typeface="Arial" pitchFamily="34" charset="0"/>
              </a:defRPr>
            </a:lvl4pPr>
            <a:lvl5pPr>
              <a:defRPr sz="19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221666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11_Pages">
    <p:spTree>
      <p:nvGrpSpPr>
        <p:cNvPr id="1" name=""/>
        <p:cNvGrpSpPr/>
        <p:nvPr/>
      </p:nvGrpSpPr>
      <p:grpSpPr>
        <a:xfrm>
          <a:off x="0" y="0"/>
          <a:ext cx="0" cy="0"/>
          <a:chOff x="0" y="0"/>
          <a:chExt cx="0" cy="0"/>
        </a:xfrm>
      </p:grpSpPr>
      <p:sp>
        <p:nvSpPr>
          <p:cNvPr id="16" name="Rectangle 15"/>
          <p:cNvSpPr/>
          <p:nvPr userDrawn="1"/>
        </p:nvSpPr>
        <p:spPr>
          <a:xfrm>
            <a:off x="0" y="6563360"/>
            <a:ext cx="13817600" cy="1209040"/>
          </a:xfrm>
          <a:prstGeom prst="rect">
            <a:avLst/>
          </a:prstGeom>
          <a:solidFill>
            <a:srgbClr val="E36F1E"/>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sz="2000"/>
          </a:p>
        </p:txBody>
      </p:sp>
      <p:pic>
        <p:nvPicPr>
          <p:cNvPr id="12" name="Picture 11" descr="LogoSmallest.png"/>
          <p:cNvPicPr>
            <a:picLocks noChangeAspect="1"/>
          </p:cNvPicPr>
          <p:nvPr userDrawn="1"/>
        </p:nvPicPr>
        <p:blipFill>
          <a:blip r:embed="rId2" cstate="print"/>
          <a:stretch>
            <a:fillRect/>
          </a:stretch>
        </p:blipFill>
        <p:spPr>
          <a:xfrm>
            <a:off x="11744960" y="6611331"/>
            <a:ext cx="1381325" cy="1135958"/>
          </a:xfrm>
          <a:prstGeom prst="rect">
            <a:avLst/>
          </a:prstGeom>
        </p:spPr>
      </p:pic>
      <p:sp>
        <p:nvSpPr>
          <p:cNvPr id="8" name="Title Placeholder 1"/>
          <p:cNvSpPr>
            <a:spLocks noGrp="1"/>
          </p:cNvSpPr>
          <p:nvPr>
            <p:ph type="title"/>
          </p:nvPr>
        </p:nvSpPr>
        <p:spPr>
          <a:xfrm>
            <a:off x="691319" y="615951"/>
            <a:ext cx="12434968" cy="869746"/>
          </a:xfrm>
          <a:prstGeom prst="rect">
            <a:avLst/>
          </a:prstGeom>
        </p:spPr>
        <p:txBody>
          <a:bodyPr vert="horz" lIns="91440" tIns="45720" rIns="91440" bIns="45720" rtlCol="0" anchor="ctr">
            <a:normAutofit/>
          </a:bodyPr>
          <a:lstStyle>
            <a:lvl1pPr>
              <a:defRPr sz="3000" b="1">
                <a:latin typeface="Arial" pitchFamily="34" charset="0"/>
                <a:cs typeface="Arial" pitchFamily="34" charset="0"/>
              </a:defRPr>
            </a:lvl1pPr>
          </a:lstStyle>
          <a:p>
            <a:r>
              <a:rPr lang="en-US"/>
              <a:t>Click to edit Master title style</a:t>
            </a:r>
          </a:p>
        </p:txBody>
      </p:sp>
      <p:sp>
        <p:nvSpPr>
          <p:cNvPr id="9" name="Text Placeholder 2"/>
          <p:cNvSpPr>
            <a:spLocks noGrp="1"/>
          </p:cNvSpPr>
          <p:nvPr>
            <p:ph idx="1"/>
          </p:nvPr>
        </p:nvSpPr>
        <p:spPr>
          <a:xfrm>
            <a:off x="691319" y="2117725"/>
            <a:ext cx="12434968" cy="3444876"/>
          </a:xfrm>
          <a:prstGeom prst="rect">
            <a:avLst/>
          </a:prstGeom>
        </p:spPr>
        <p:txBody>
          <a:bodyPr vert="horz" lIns="91440" tIns="45720" rIns="91440" bIns="45720" rtlCol="0">
            <a:normAutofit/>
          </a:bodyPr>
          <a:lstStyle>
            <a:lvl1pPr>
              <a:defRPr sz="1900">
                <a:latin typeface="Arial" pitchFamily="34" charset="0"/>
                <a:cs typeface="Arial" pitchFamily="34" charset="0"/>
              </a:defRPr>
            </a:lvl1pPr>
            <a:lvl2pPr>
              <a:defRPr sz="1900">
                <a:latin typeface="Arial" pitchFamily="34" charset="0"/>
                <a:cs typeface="Arial" pitchFamily="34" charset="0"/>
              </a:defRPr>
            </a:lvl2pPr>
            <a:lvl3pPr>
              <a:defRPr sz="1900">
                <a:latin typeface="Arial" pitchFamily="34" charset="0"/>
                <a:cs typeface="Arial" pitchFamily="34" charset="0"/>
              </a:defRPr>
            </a:lvl3pPr>
            <a:lvl4pPr>
              <a:defRPr sz="1900">
                <a:latin typeface="Arial" pitchFamily="34" charset="0"/>
                <a:cs typeface="Arial" pitchFamily="34" charset="0"/>
              </a:defRPr>
            </a:lvl4pPr>
            <a:lvl5pPr>
              <a:defRPr sz="19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709502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90880" y="1813563"/>
            <a:ext cx="6102773" cy="5129425"/>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023947" y="1813563"/>
            <a:ext cx="6102773" cy="5129425"/>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EA7EDAD-23DC-42EE-9CB1-746FD56146ED}" type="datetimeFigureOut">
              <a:rPr lang="en-US" smtClean="0">
                <a:solidFill>
                  <a:prstClr val="black">
                    <a:tint val="75000"/>
                  </a:prstClr>
                </a:solidFill>
              </a:rPr>
              <a:pPr/>
              <a:t>12/18/2021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5A9F5A-9942-4798-83D1-72C22B69AA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7388544"/>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90882" y="1739795"/>
            <a:ext cx="6105173" cy="725064"/>
          </a:xfrm>
        </p:spPr>
        <p:txBody>
          <a:bodyPr anchor="b"/>
          <a:lstStyle>
            <a:lvl1pPr marL="0" indent="0">
              <a:buNone/>
              <a:defRPr sz="2700" b="1"/>
            </a:lvl1pPr>
            <a:lvl2pPr marL="509352" indent="0">
              <a:buNone/>
              <a:defRPr sz="2200" b="1"/>
            </a:lvl2pPr>
            <a:lvl3pPr marL="1018705" indent="0">
              <a:buNone/>
              <a:defRPr sz="2000" b="1"/>
            </a:lvl3pPr>
            <a:lvl4pPr marL="1528058" indent="0">
              <a:buNone/>
              <a:defRPr sz="1800" b="1"/>
            </a:lvl4pPr>
            <a:lvl5pPr marL="2037411" indent="0">
              <a:buNone/>
              <a:defRPr sz="1800" b="1"/>
            </a:lvl5pPr>
            <a:lvl6pPr marL="2546764" indent="0">
              <a:buNone/>
              <a:defRPr sz="1800" b="1"/>
            </a:lvl6pPr>
            <a:lvl7pPr marL="3056116" indent="0">
              <a:buNone/>
              <a:defRPr sz="1800" b="1"/>
            </a:lvl7pPr>
            <a:lvl8pPr marL="3565469" indent="0">
              <a:buNone/>
              <a:defRPr sz="1800" b="1"/>
            </a:lvl8pPr>
            <a:lvl9pPr marL="4074821" indent="0">
              <a:buNone/>
              <a:defRPr sz="1800" b="1"/>
            </a:lvl9pPr>
          </a:lstStyle>
          <a:p>
            <a:pPr lvl="0"/>
            <a:r>
              <a:rPr lang="en-US"/>
              <a:t>Click to edit Master text styles</a:t>
            </a:r>
          </a:p>
        </p:txBody>
      </p:sp>
      <p:sp>
        <p:nvSpPr>
          <p:cNvPr id="4" name="Content Placeholder 3"/>
          <p:cNvSpPr>
            <a:spLocks noGrp="1"/>
          </p:cNvSpPr>
          <p:nvPr>
            <p:ph sz="half" idx="2"/>
          </p:nvPr>
        </p:nvSpPr>
        <p:spPr>
          <a:xfrm>
            <a:off x="690882" y="2464859"/>
            <a:ext cx="610517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019152" y="1739795"/>
            <a:ext cx="6107572" cy="725064"/>
          </a:xfrm>
        </p:spPr>
        <p:txBody>
          <a:bodyPr anchor="b"/>
          <a:lstStyle>
            <a:lvl1pPr marL="0" indent="0">
              <a:buNone/>
              <a:defRPr sz="2700" b="1"/>
            </a:lvl1pPr>
            <a:lvl2pPr marL="509352" indent="0">
              <a:buNone/>
              <a:defRPr sz="2200" b="1"/>
            </a:lvl2pPr>
            <a:lvl3pPr marL="1018705" indent="0">
              <a:buNone/>
              <a:defRPr sz="2000" b="1"/>
            </a:lvl3pPr>
            <a:lvl4pPr marL="1528058" indent="0">
              <a:buNone/>
              <a:defRPr sz="1800" b="1"/>
            </a:lvl4pPr>
            <a:lvl5pPr marL="2037411" indent="0">
              <a:buNone/>
              <a:defRPr sz="1800" b="1"/>
            </a:lvl5pPr>
            <a:lvl6pPr marL="2546764" indent="0">
              <a:buNone/>
              <a:defRPr sz="1800" b="1"/>
            </a:lvl6pPr>
            <a:lvl7pPr marL="3056116" indent="0">
              <a:buNone/>
              <a:defRPr sz="1800" b="1"/>
            </a:lvl7pPr>
            <a:lvl8pPr marL="3565469" indent="0">
              <a:buNone/>
              <a:defRPr sz="1800" b="1"/>
            </a:lvl8pPr>
            <a:lvl9pPr marL="4074821" indent="0">
              <a:buNone/>
              <a:defRPr sz="1800" b="1"/>
            </a:lvl9pPr>
          </a:lstStyle>
          <a:p>
            <a:pPr lvl="0"/>
            <a:r>
              <a:rPr lang="en-US"/>
              <a:t>Click to edit Master text styles</a:t>
            </a:r>
          </a:p>
        </p:txBody>
      </p:sp>
      <p:sp>
        <p:nvSpPr>
          <p:cNvPr id="6" name="Content Placeholder 5"/>
          <p:cNvSpPr>
            <a:spLocks noGrp="1"/>
          </p:cNvSpPr>
          <p:nvPr>
            <p:ph sz="quarter" idx="4"/>
          </p:nvPr>
        </p:nvSpPr>
        <p:spPr>
          <a:xfrm>
            <a:off x="7019152" y="2464859"/>
            <a:ext cx="6107572"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EA7EDAD-23DC-42EE-9CB1-746FD56146ED}" type="datetimeFigureOut">
              <a:rPr lang="en-US" smtClean="0">
                <a:solidFill>
                  <a:prstClr val="black">
                    <a:tint val="75000"/>
                  </a:prstClr>
                </a:solidFill>
              </a:rPr>
              <a:pPr/>
              <a:t>12/18/2021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85A9F5A-9942-4798-83D1-72C22B69AA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0040508"/>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EA7EDAD-23DC-42EE-9CB1-746FD56146ED}" type="datetimeFigureOut">
              <a:rPr lang="en-US" smtClean="0">
                <a:solidFill>
                  <a:prstClr val="black">
                    <a:tint val="75000"/>
                  </a:prstClr>
                </a:solidFill>
              </a:rPr>
              <a:pPr/>
              <a:t>12/18/2021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5A9F5A-9942-4798-83D1-72C22B69AA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3054946"/>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A7EDAD-23DC-42EE-9CB1-746FD56146ED}" type="datetimeFigureOut">
              <a:rPr lang="en-US" smtClean="0">
                <a:solidFill>
                  <a:prstClr val="black">
                    <a:tint val="75000"/>
                  </a:prstClr>
                </a:solidFill>
              </a:rPr>
              <a:pPr/>
              <a:t>12/18/2021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5A9F5A-9942-4798-83D1-72C22B69AA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0003671"/>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0883" y="309457"/>
            <a:ext cx="4545895" cy="1316990"/>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5402299" y="309457"/>
            <a:ext cx="7724422"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90883" y="1626447"/>
            <a:ext cx="4545895" cy="5316538"/>
          </a:xfrm>
        </p:spPr>
        <p:txBody>
          <a:bodyPr/>
          <a:lstStyle>
            <a:lvl1pPr marL="0" indent="0">
              <a:buNone/>
              <a:defRPr sz="1600"/>
            </a:lvl1pPr>
            <a:lvl2pPr marL="509352" indent="0">
              <a:buNone/>
              <a:defRPr sz="1300"/>
            </a:lvl2pPr>
            <a:lvl3pPr marL="1018705" indent="0">
              <a:buNone/>
              <a:defRPr sz="1100"/>
            </a:lvl3pPr>
            <a:lvl4pPr marL="1528058" indent="0">
              <a:buNone/>
              <a:defRPr sz="1000"/>
            </a:lvl4pPr>
            <a:lvl5pPr marL="2037411" indent="0">
              <a:buNone/>
              <a:defRPr sz="1000"/>
            </a:lvl5pPr>
            <a:lvl6pPr marL="2546764" indent="0">
              <a:buNone/>
              <a:defRPr sz="1000"/>
            </a:lvl6pPr>
            <a:lvl7pPr marL="3056116" indent="0">
              <a:buNone/>
              <a:defRPr sz="1000"/>
            </a:lvl7pPr>
            <a:lvl8pPr marL="3565469" indent="0">
              <a:buNone/>
              <a:defRPr sz="1000"/>
            </a:lvl8pPr>
            <a:lvl9pPr marL="4074821"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EA7EDAD-23DC-42EE-9CB1-746FD56146ED}" type="datetimeFigureOut">
              <a:rPr lang="en-US" smtClean="0">
                <a:solidFill>
                  <a:prstClr val="black">
                    <a:tint val="75000"/>
                  </a:prstClr>
                </a:solidFill>
              </a:rPr>
              <a:pPr/>
              <a:t>12/18/2021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5A9F5A-9942-4798-83D1-72C22B69AA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5570381"/>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08347" y="5440681"/>
            <a:ext cx="8290560" cy="642303"/>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2708347" y="694478"/>
            <a:ext cx="8290560" cy="4663440"/>
          </a:xfrm>
        </p:spPr>
        <p:txBody>
          <a:bodyPr/>
          <a:lstStyle>
            <a:lvl1pPr marL="0" indent="0">
              <a:buNone/>
              <a:defRPr sz="3600"/>
            </a:lvl1pPr>
            <a:lvl2pPr marL="509352" indent="0">
              <a:buNone/>
              <a:defRPr sz="3100"/>
            </a:lvl2pPr>
            <a:lvl3pPr marL="1018705" indent="0">
              <a:buNone/>
              <a:defRPr sz="2700"/>
            </a:lvl3pPr>
            <a:lvl4pPr marL="1528058" indent="0">
              <a:buNone/>
              <a:defRPr sz="2200"/>
            </a:lvl4pPr>
            <a:lvl5pPr marL="2037411" indent="0">
              <a:buNone/>
              <a:defRPr sz="2200"/>
            </a:lvl5pPr>
            <a:lvl6pPr marL="2546764" indent="0">
              <a:buNone/>
              <a:defRPr sz="2200"/>
            </a:lvl6pPr>
            <a:lvl7pPr marL="3056116" indent="0">
              <a:buNone/>
              <a:defRPr sz="2200"/>
            </a:lvl7pPr>
            <a:lvl8pPr marL="3565469" indent="0">
              <a:buNone/>
              <a:defRPr sz="2200"/>
            </a:lvl8pPr>
            <a:lvl9pPr marL="4074821" indent="0">
              <a:buNone/>
              <a:defRPr sz="2200"/>
            </a:lvl9pPr>
          </a:lstStyle>
          <a:p>
            <a:endParaRPr lang="en-US"/>
          </a:p>
        </p:txBody>
      </p:sp>
      <p:sp>
        <p:nvSpPr>
          <p:cNvPr id="4" name="Text Placeholder 3"/>
          <p:cNvSpPr>
            <a:spLocks noGrp="1"/>
          </p:cNvSpPr>
          <p:nvPr>
            <p:ph type="body" sz="half" idx="2"/>
          </p:nvPr>
        </p:nvSpPr>
        <p:spPr>
          <a:xfrm>
            <a:off x="2708347" y="6082984"/>
            <a:ext cx="8290560" cy="912177"/>
          </a:xfrm>
        </p:spPr>
        <p:txBody>
          <a:bodyPr/>
          <a:lstStyle>
            <a:lvl1pPr marL="0" indent="0">
              <a:buNone/>
              <a:defRPr sz="1600">
                <a:latin typeface="Arial" panose="020B0604020202020204" pitchFamily="34" charset="0"/>
                <a:cs typeface="Arial" panose="020B0604020202020204" pitchFamily="34" charset="0"/>
              </a:defRPr>
            </a:lvl1pPr>
            <a:lvl2pPr marL="509352" indent="0">
              <a:buNone/>
              <a:defRPr sz="1300"/>
            </a:lvl2pPr>
            <a:lvl3pPr marL="1018705" indent="0">
              <a:buNone/>
              <a:defRPr sz="1100"/>
            </a:lvl3pPr>
            <a:lvl4pPr marL="1528058" indent="0">
              <a:buNone/>
              <a:defRPr sz="1000"/>
            </a:lvl4pPr>
            <a:lvl5pPr marL="2037411" indent="0">
              <a:buNone/>
              <a:defRPr sz="1000"/>
            </a:lvl5pPr>
            <a:lvl6pPr marL="2546764" indent="0">
              <a:buNone/>
              <a:defRPr sz="1000"/>
            </a:lvl6pPr>
            <a:lvl7pPr marL="3056116" indent="0">
              <a:buNone/>
              <a:defRPr sz="1000"/>
            </a:lvl7pPr>
            <a:lvl8pPr marL="3565469" indent="0">
              <a:buNone/>
              <a:defRPr sz="1000"/>
            </a:lvl8pPr>
            <a:lvl9pPr marL="4074821"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EA7EDAD-23DC-42EE-9CB1-746FD56146ED}" type="datetimeFigureOut">
              <a:rPr lang="en-US" smtClean="0">
                <a:solidFill>
                  <a:prstClr val="black">
                    <a:tint val="75000"/>
                  </a:prstClr>
                </a:solidFill>
              </a:rPr>
              <a:pPr/>
              <a:t>12/18/2021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5A9F5A-9942-4798-83D1-72C22B69AA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7617872"/>
      </p:ext>
    </p:extLst>
  </p:cSld>
  <p:clrMapOvr>
    <a:masterClrMapping/>
  </p:clrMapOvr>
  <p:hf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0880" y="311256"/>
            <a:ext cx="12435840" cy="1295400"/>
          </a:xfrm>
          <a:prstGeom prst="rect">
            <a:avLst/>
          </a:prstGeom>
        </p:spPr>
        <p:txBody>
          <a:bodyPr vert="horz" lIns="101870" tIns="50935" rIns="101870" bIns="50935" rtlCol="0" anchor="ctr">
            <a:normAutofit/>
          </a:bodyPr>
          <a:lstStyle/>
          <a:p>
            <a:r>
              <a:rPr lang="en-US"/>
              <a:t>Click to edit Master title style</a:t>
            </a:r>
          </a:p>
        </p:txBody>
      </p:sp>
      <p:sp>
        <p:nvSpPr>
          <p:cNvPr id="3" name="Text Placeholder 2"/>
          <p:cNvSpPr>
            <a:spLocks noGrp="1"/>
          </p:cNvSpPr>
          <p:nvPr>
            <p:ph type="body" idx="1"/>
          </p:nvPr>
        </p:nvSpPr>
        <p:spPr>
          <a:xfrm>
            <a:off x="690880" y="1813563"/>
            <a:ext cx="12435840" cy="5129425"/>
          </a:xfrm>
          <a:prstGeom prst="rect">
            <a:avLst/>
          </a:prstGeom>
        </p:spPr>
        <p:txBody>
          <a:bodyPr vert="horz" lIns="101870" tIns="50935" rIns="101870" bIns="5093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90880" y="7203864"/>
            <a:ext cx="3224107" cy="413808"/>
          </a:xfrm>
          <a:prstGeom prst="rect">
            <a:avLst/>
          </a:prstGeom>
        </p:spPr>
        <p:txBody>
          <a:bodyPr vert="horz" lIns="101870" tIns="50935" rIns="101870" bIns="50935" rtlCol="0" anchor="ctr"/>
          <a:lstStyle>
            <a:lvl1pPr algn="l">
              <a:defRPr sz="1300">
                <a:solidFill>
                  <a:schemeClr val="tx1">
                    <a:tint val="75000"/>
                  </a:schemeClr>
                </a:solidFill>
              </a:defRPr>
            </a:lvl1pPr>
          </a:lstStyle>
          <a:p>
            <a:pPr defTabSz="1018586"/>
            <a:fld id="{9EA7EDAD-23DC-42EE-9CB1-746FD56146ED}" type="datetimeFigureOut">
              <a:rPr lang="en-US" smtClean="0">
                <a:solidFill>
                  <a:prstClr val="black">
                    <a:tint val="75000"/>
                  </a:prstClr>
                </a:solidFill>
              </a:rPr>
              <a:pPr defTabSz="1018586"/>
              <a:t>12/18/2021</a:t>
            </a:fld>
            <a:endParaRPr lang="en-US">
              <a:solidFill>
                <a:prstClr val="black">
                  <a:tint val="75000"/>
                </a:prstClr>
              </a:solidFill>
            </a:endParaRPr>
          </a:p>
        </p:txBody>
      </p:sp>
      <p:sp>
        <p:nvSpPr>
          <p:cNvPr id="5" name="Footer Placeholder 4"/>
          <p:cNvSpPr>
            <a:spLocks noGrp="1"/>
          </p:cNvSpPr>
          <p:nvPr>
            <p:ph type="ftr" sz="quarter" idx="3"/>
          </p:nvPr>
        </p:nvSpPr>
        <p:spPr>
          <a:xfrm>
            <a:off x="4721014" y="7203864"/>
            <a:ext cx="4375573" cy="413808"/>
          </a:xfrm>
          <a:prstGeom prst="rect">
            <a:avLst/>
          </a:prstGeom>
        </p:spPr>
        <p:txBody>
          <a:bodyPr vert="horz" lIns="101870" tIns="50935" rIns="101870" bIns="50935" rtlCol="0" anchor="ctr"/>
          <a:lstStyle>
            <a:lvl1pPr algn="ctr">
              <a:defRPr sz="1300">
                <a:solidFill>
                  <a:schemeClr val="tx1">
                    <a:tint val="75000"/>
                  </a:schemeClr>
                </a:solidFill>
              </a:defRPr>
            </a:lvl1pPr>
          </a:lstStyle>
          <a:p>
            <a:pPr defTabSz="1018586"/>
            <a:endParaRPr lang="en-US">
              <a:solidFill>
                <a:prstClr val="black">
                  <a:tint val="75000"/>
                </a:prstClr>
              </a:solidFill>
            </a:endParaRPr>
          </a:p>
        </p:txBody>
      </p:sp>
      <p:sp>
        <p:nvSpPr>
          <p:cNvPr id="6" name="Slide Number Placeholder 5"/>
          <p:cNvSpPr>
            <a:spLocks noGrp="1"/>
          </p:cNvSpPr>
          <p:nvPr>
            <p:ph type="sldNum" sz="quarter" idx="4"/>
          </p:nvPr>
        </p:nvSpPr>
        <p:spPr>
          <a:xfrm>
            <a:off x="9902613" y="7203864"/>
            <a:ext cx="3224107" cy="413808"/>
          </a:xfrm>
          <a:prstGeom prst="rect">
            <a:avLst/>
          </a:prstGeom>
        </p:spPr>
        <p:txBody>
          <a:bodyPr vert="horz" lIns="101870" tIns="50935" rIns="101870" bIns="50935" rtlCol="0" anchor="ctr"/>
          <a:lstStyle>
            <a:lvl1pPr algn="r">
              <a:defRPr sz="1300">
                <a:solidFill>
                  <a:schemeClr val="tx1">
                    <a:tint val="75000"/>
                  </a:schemeClr>
                </a:solidFill>
              </a:defRPr>
            </a:lvl1pPr>
          </a:lstStyle>
          <a:p>
            <a:pPr defTabSz="1018586"/>
            <a:fld id="{B85A9F5A-9942-4798-83D1-72C22B69AA56}" type="slidenum">
              <a:rPr lang="en-US" smtClean="0">
                <a:solidFill>
                  <a:prstClr val="black">
                    <a:tint val="75000"/>
                  </a:prstClr>
                </a:solidFill>
              </a:rPr>
              <a:pPr defTabSz="1018586"/>
              <a:t>‹#›</a:t>
            </a:fld>
            <a:endParaRPr lang="en-US">
              <a:solidFill>
                <a:prstClr val="black">
                  <a:tint val="75000"/>
                </a:prstClr>
              </a:solidFill>
            </a:endParaRPr>
          </a:p>
        </p:txBody>
      </p:sp>
    </p:spTree>
    <p:extLst>
      <p:ext uri="{BB962C8B-B14F-4D97-AF65-F5344CB8AC3E}">
        <p14:creationId xmlns:p14="http://schemas.microsoft.com/office/powerpoint/2010/main" val="179049478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649" r:id="rId20"/>
    <p:sldLayoutId id="2147483653" r:id="rId21"/>
    <p:sldLayoutId id="2147483650" r:id="rId22"/>
    <p:sldLayoutId id="2147483654" r:id="rId23"/>
    <p:sldLayoutId id="2147483655" r:id="rId24"/>
    <p:sldLayoutId id="2147483659"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704" r:id="rId35"/>
    <p:sldLayoutId id="2147483705" r:id="rId36"/>
    <p:sldLayoutId id="2147483706" r:id="rId37"/>
  </p:sldLayoutIdLst>
  <p:hf hdr="0" ftr="0" dt="0"/>
  <p:txStyles>
    <p:titleStyle>
      <a:lvl1pPr algn="ctr" defTabSz="1018705" rtl="0" eaLnBrk="1" latinLnBrk="0" hangingPunct="1">
        <a:spcBef>
          <a:spcPct val="0"/>
        </a:spcBef>
        <a:buNone/>
        <a:defRPr sz="4900" kern="1200">
          <a:solidFill>
            <a:schemeClr val="tx1"/>
          </a:solidFill>
          <a:latin typeface="+mj-lt"/>
          <a:ea typeface="+mj-ea"/>
          <a:cs typeface="+mj-cs"/>
        </a:defRPr>
      </a:lvl1pPr>
    </p:titleStyle>
    <p:bodyStyle>
      <a:lvl1pPr marL="382015" indent="-382015" algn="l" defTabSz="1018705"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827698" indent="-318346" algn="l" defTabSz="1018705" rtl="0" eaLnBrk="1" latinLnBrk="0" hangingPunct="1">
        <a:spcBef>
          <a:spcPct val="20000"/>
        </a:spcBef>
        <a:buFont typeface="Arial" pitchFamily="34" charset="0"/>
        <a:buChar char="–"/>
        <a:defRPr sz="3100" kern="1200">
          <a:solidFill>
            <a:schemeClr val="tx1"/>
          </a:solidFill>
          <a:latin typeface="+mn-lt"/>
          <a:ea typeface="+mn-ea"/>
          <a:cs typeface="+mn-cs"/>
        </a:defRPr>
      </a:lvl2pPr>
      <a:lvl3pPr marL="1273382" indent="-254676" algn="l" defTabSz="1018705"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782734" indent="-254676" algn="l" defTabSz="1018705" rtl="0" eaLnBrk="1" latinLnBrk="0" hangingPunct="1">
        <a:spcBef>
          <a:spcPct val="20000"/>
        </a:spcBef>
        <a:buFont typeface="Arial" pitchFamily="34" charset="0"/>
        <a:buChar char="–"/>
        <a:defRPr sz="2200" kern="1200">
          <a:solidFill>
            <a:schemeClr val="tx1"/>
          </a:solidFill>
          <a:latin typeface="+mn-lt"/>
          <a:ea typeface="+mn-ea"/>
          <a:cs typeface="+mn-cs"/>
        </a:defRPr>
      </a:lvl4pPr>
      <a:lvl5pPr marL="2292087" indent="-254676" algn="l" defTabSz="1018705" rtl="0" eaLnBrk="1" latinLnBrk="0" hangingPunct="1">
        <a:spcBef>
          <a:spcPct val="20000"/>
        </a:spcBef>
        <a:buFont typeface="Arial" pitchFamily="34" charset="0"/>
        <a:buChar char="»"/>
        <a:defRPr sz="2200" kern="1200">
          <a:solidFill>
            <a:schemeClr val="tx1"/>
          </a:solidFill>
          <a:latin typeface="+mn-lt"/>
          <a:ea typeface="+mn-ea"/>
          <a:cs typeface="+mn-cs"/>
        </a:defRPr>
      </a:lvl5pPr>
      <a:lvl6pPr marL="2801440" indent="-254676" algn="l" defTabSz="1018705"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0793" indent="-254676" algn="l" defTabSz="1018705"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145" indent="-254676" algn="l" defTabSz="1018705"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29498" indent="-254676" algn="l" defTabSz="1018705"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8705" rtl="0" eaLnBrk="1" latinLnBrk="0" hangingPunct="1">
        <a:defRPr sz="2000" kern="1200">
          <a:solidFill>
            <a:schemeClr val="tx1"/>
          </a:solidFill>
          <a:latin typeface="+mn-lt"/>
          <a:ea typeface="+mn-ea"/>
          <a:cs typeface="+mn-cs"/>
        </a:defRPr>
      </a:lvl1pPr>
      <a:lvl2pPr marL="509352" algn="l" defTabSz="1018705" rtl="0" eaLnBrk="1" latinLnBrk="0" hangingPunct="1">
        <a:defRPr sz="2000" kern="1200">
          <a:solidFill>
            <a:schemeClr val="tx1"/>
          </a:solidFill>
          <a:latin typeface="+mn-lt"/>
          <a:ea typeface="+mn-ea"/>
          <a:cs typeface="+mn-cs"/>
        </a:defRPr>
      </a:lvl2pPr>
      <a:lvl3pPr marL="1018705" algn="l" defTabSz="1018705" rtl="0" eaLnBrk="1" latinLnBrk="0" hangingPunct="1">
        <a:defRPr sz="2000" kern="1200">
          <a:solidFill>
            <a:schemeClr val="tx1"/>
          </a:solidFill>
          <a:latin typeface="+mn-lt"/>
          <a:ea typeface="+mn-ea"/>
          <a:cs typeface="+mn-cs"/>
        </a:defRPr>
      </a:lvl3pPr>
      <a:lvl4pPr marL="1528058" algn="l" defTabSz="1018705" rtl="0" eaLnBrk="1" latinLnBrk="0" hangingPunct="1">
        <a:defRPr sz="2000" kern="1200">
          <a:solidFill>
            <a:schemeClr val="tx1"/>
          </a:solidFill>
          <a:latin typeface="+mn-lt"/>
          <a:ea typeface="+mn-ea"/>
          <a:cs typeface="+mn-cs"/>
        </a:defRPr>
      </a:lvl4pPr>
      <a:lvl5pPr marL="2037411" algn="l" defTabSz="1018705" rtl="0" eaLnBrk="1" latinLnBrk="0" hangingPunct="1">
        <a:defRPr sz="2000" kern="1200">
          <a:solidFill>
            <a:schemeClr val="tx1"/>
          </a:solidFill>
          <a:latin typeface="+mn-lt"/>
          <a:ea typeface="+mn-ea"/>
          <a:cs typeface="+mn-cs"/>
        </a:defRPr>
      </a:lvl5pPr>
      <a:lvl6pPr marL="2546764" algn="l" defTabSz="1018705" rtl="0" eaLnBrk="1" latinLnBrk="0" hangingPunct="1">
        <a:defRPr sz="2000" kern="1200">
          <a:solidFill>
            <a:schemeClr val="tx1"/>
          </a:solidFill>
          <a:latin typeface="+mn-lt"/>
          <a:ea typeface="+mn-ea"/>
          <a:cs typeface="+mn-cs"/>
        </a:defRPr>
      </a:lvl6pPr>
      <a:lvl7pPr marL="3056116" algn="l" defTabSz="1018705" rtl="0" eaLnBrk="1" latinLnBrk="0" hangingPunct="1">
        <a:defRPr sz="2000" kern="1200">
          <a:solidFill>
            <a:schemeClr val="tx1"/>
          </a:solidFill>
          <a:latin typeface="+mn-lt"/>
          <a:ea typeface="+mn-ea"/>
          <a:cs typeface="+mn-cs"/>
        </a:defRPr>
      </a:lvl7pPr>
      <a:lvl8pPr marL="3565469" algn="l" defTabSz="1018705" rtl="0" eaLnBrk="1" latinLnBrk="0" hangingPunct="1">
        <a:defRPr sz="2000" kern="1200">
          <a:solidFill>
            <a:schemeClr val="tx1"/>
          </a:solidFill>
          <a:latin typeface="+mn-lt"/>
          <a:ea typeface="+mn-ea"/>
          <a:cs typeface="+mn-cs"/>
        </a:defRPr>
      </a:lvl8pPr>
      <a:lvl9pPr marL="4074821" algn="l" defTabSz="1018705"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14.xml"/><Relationship Id="rId5" Type="http://schemas.openxmlformats.org/officeDocument/2006/relationships/image" Target="../media/image55.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4.xml"/><Relationship Id="rId1" Type="http://schemas.openxmlformats.org/officeDocument/2006/relationships/slideLayout" Target="../slideLayouts/slideLayout14.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hyperlink" Target="http://www.drawdown.org/solutions-summary-by-rank"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http://www.drawdown.org/solutions-summary-by-rank"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hyperlink" Target="http://www.drawdown.org/solutions-summary-by-rank"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http://www.drawdown.org/solutions-summary-by-ran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56.xml.rels><?xml version="1.0" encoding="UTF-8" standalone="yes"?>
<Relationships xmlns="http://schemas.openxmlformats.org/package/2006/relationships"><Relationship Id="rId3" Type="http://schemas.openxmlformats.org/officeDocument/2006/relationships/image" Target="../media/image73.gif"/><Relationship Id="rId7" Type="http://schemas.openxmlformats.org/officeDocument/2006/relationships/hyperlink" Target="https://en.wikipedia.org/wiki/Bio-energy_with_carbon_capture_and_storage"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hyperlink" Target="https://en.wikipedia.org/wiki/Biochar" TargetMode="External"/><Relationship Id="rId5" Type="http://schemas.openxmlformats.org/officeDocument/2006/relationships/image" Target="../media/image75.gif"/><Relationship Id="rId4" Type="http://schemas.openxmlformats.org/officeDocument/2006/relationships/image" Target="../media/image74.gif"/></Relationships>
</file>

<file path=ppt/slides/_rels/slide5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5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0.xml"/><Relationship Id="rId1" Type="http://schemas.openxmlformats.org/officeDocument/2006/relationships/slideLayout" Target="../slideLayouts/slideLayout36.xml"/></Relationships>
</file>

<file path=ppt/slides/_rels/slide6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2.xml"/><Relationship Id="rId1" Type="http://schemas.openxmlformats.org/officeDocument/2006/relationships/slideLayout" Target="../slideLayouts/slideLayout14.xml"/><Relationship Id="rId5" Type="http://schemas.openxmlformats.org/officeDocument/2006/relationships/image" Target="../media/image86.png"/><Relationship Id="rId4" Type="http://schemas.openxmlformats.org/officeDocument/2006/relationships/image" Target="../media/image85.jpeg"/></Relationships>
</file>

<file path=ppt/slides/_rels/slide6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3.xml"/><Relationship Id="rId1" Type="http://schemas.openxmlformats.org/officeDocument/2006/relationships/slideLayout" Target="../slideLayouts/slideLayout14.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6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5.xml"/><Relationship Id="rId1" Type="http://schemas.openxmlformats.org/officeDocument/2006/relationships/slideLayout" Target="../slideLayouts/slideLayout14.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6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9.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0.xml"/><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1.xml"/><Relationship Id="rId1" Type="http://schemas.openxmlformats.org/officeDocument/2006/relationships/slideLayout" Target="../slideLayouts/slideLayout14.xml"/><Relationship Id="rId4" Type="http://schemas.openxmlformats.org/officeDocument/2006/relationships/image" Target="../media/image102.jpeg"/></Relationships>
</file>

<file path=ppt/slides/_rels/slide7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2.xml"/><Relationship Id="rId1" Type="http://schemas.openxmlformats.org/officeDocument/2006/relationships/slideLayout" Target="../slideLayouts/slideLayout14.xml"/><Relationship Id="rId4" Type="http://schemas.openxmlformats.org/officeDocument/2006/relationships/image" Target="../media/image104.jpeg"/></Relationships>
</file>

<file path=ppt/slides/_rels/slide7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3.xml"/><Relationship Id="rId1" Type="http://schemas.openxmlformats.org/officeDocument/2006/relationships/slideLayout" Target="../slideLayouts/slideLayout14.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7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4.xml"/><Relationship Id="rId1" Type="http://schemas.openxmlformats.org/officeDocument/2006/relationships/slideLayout" Target="../slideLayouts/slideLayout14.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7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75.xml"/><Relationship Id="rId1" Type="http://schemas.openxmlformats.org/officeDocument/2006/relationships/slideLayout" Target="../slideLayouts/slideLayout14.xml"/><Relationship Id="rId6" Type="http://schemas.openxmlformats.org/officeDocument/2006/relationships/image" Target="../media/image116.jpg"/><Relationship Id="rId5" Type="http://schemas.openxmlformats.org/officeDocument/2006/relationships/image" Target="../media/image115.jpeg"/><Relationship Id="rId4" Type="http://schemas.openxmlformats.org/officeDocument/2006/relationships/image" Target="../media/image114.jpeg"/></Relationships>
</file>

<file path=ppt/slides/_rels/slide7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6.xml"/><Relationship Id="rId1" Type="http://schemas.openxmlformats.org/officeDocument/2006/relationships/slideLayout" Target="../slideLayouts/slideLayout37.xml"/><Relationship Id="rId4" Type="http://schemas.openxmlformats.org/officeDocument/2006/relationships/image" Target="../media/image118.png"/></Relationships>
</file>

<file path=ppt/slides/_rels/slide7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7.xml"/><Relationship Id="rId1" Type="http://schemas.openxmlformats.org/officeDocument/2006/relationships/slideLayout" Target="../slideLayouts/slideLayout14.xml"/><Relationship Id="rId5" Type="http://schemas.openxmlformats.org/officeDocument/2006/relationships/image" Target="../media/image121.png"/><Relationship Id="rId4" Type="http://schemas.openxmlformats.org/officeDocument/2006/relationships/image" Target="../media/image120.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4D28CB-6D82-4807-ADAA-596B098900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817600" cy="7772400"/>
          </a:xfrm>
          <a:prstGeom prst="rect">
            <a:avLst/>
          </a:prstGeom>
        </p:spPr>
      </p:pic>
      <p:sp>
        <p:nvSpPr>
          <p:cNvPr id="5" name="TextBox 4">
            <a:extLst>
              <a:ext uri="{FF2B5EF4-FFF2-40B4-BE49-F238E27FC236}">
                <a16:creationId xmlns:a16="http://schemas.microsoft.com/office/drawing/2014/main" id="{3BCEBDBE-EAD9-4B31-AB05-C6E67C70AEAA}"/>
              </a:ext>
            </a:extLst>
          </p:cNvPr>
          <p:cNvSpPr txBox="1"/>
          <p:nvPr/>
        </p:nvSpPr>
        <p:spPr>
          <a:xfrm>
            <a:off x="1005840" y="187536"/>
            <a:ext cx="11805919" cy="646331"/>
          </a:xfrm>
          <a:prstGeom prst="rect">
            <a:avLst/>
          </a:prstGeom>
          <a:noFill/>
        </p:spPr>
        <p:txBody>
          <a:bodyPr wrap="square" rtlCol="0">
            <a:spAutoFit/>
          </a:bodyPr>
          <a:lstStyle/>
          <a:p>
            <a:r>
              <a:rPr lang="en-US" sz="3600" b="1" dirty="0">
                <a:solidFill>
                  <a:schemeClr val="bg1"/>
                </a:solidFill>
              </a:rPr>
              <a:t>Climate Change Science, Mitigation, and Adaptation</a:t>
            </a:r>
          </a:p>
        </p:txBody>
      </p:sp>
      <p:sp>
        <p:nvSpPr>
          <p:cNvPr id="7" name="TextBox 6">
            <a:extLst>
              <a:ext uri="{FF2B5EF4-FFF2-40B4-BE49-F238E27FC236}">
                <a16:creationId xmlns:a16="http://schemas.microsoft.com/office/drawing/2014/main" id="{703670F7-0B2A-4327-B847-91464E9028BB}"/>
              </a:ext>
            </a:extLst>
          </p:cNvPr>
          <p:cNvSpPr txBox="1"/>
          <p:nvPr/>
        </p:nvSpPr>
        <p:spPr>
          <a:xfrm>
            <a:off x="3977771" y="4915290"/>
            <a:ext cx="5862055" cy="2446824"/>
          </a:xfrm>
          <a:prstGeom prst="rect">
            <a:avLst/>
          </a:prstGeom>
          <a:noFill/>
        </p:spPr>
        <p:txBody>
          <a:bodyPr wrap="square" rtlCol="0">
            <a:spAutoFit/>
          </a:bodyPr>
          <a:lstStyle/>
          <a:p>
            <a:pPr algn="ctr">
              <a:spcAft>
                <a:spcPts val="1000"/>
              </a:spcAft>
            </a:pPr>
            <a:r>
              <a:rPr lang="en-US" sz="3200" dirty="0">
                <a:solidFill>
                  <a:schemeClr val="bg1"/>
                </a:solidFill>
              </a:rPr>
              <a:t>Ted Weber</a:t>
            </a:r>
          </a:p>
          <a:p>
            <a:pPr algn="ctr">
              <a:spcAft>
                <a:spcPts val="1000"/>
              </a:spcAft>
            </a:pPr>
            <a:r>
              <a:rPr lang="en-US" sz="3200" dirty="0">
                <a:solidFill>
                  <a:schemeClr val="bg1"/>
                </a:solidFill>
              </a:rPr>
              <a:t>Dec. 16, 2021</a:t>
            </a:r>
          </a:p>
          <a:p>
            <a:pPr algn="ctr">
              <a:spcAft>
                <a:spcPts val="1000"/>
              </a:spcAft>
            </a:pPr>
            <a:endParaRPr lang="en-US" sz="3200" dirty="0">
              <a:solidFill>
                <a:schemeClr val="bg1"/>
              </a:solidFill>
            </a:endParaRPr>
          </a:p>
          <a:p>
            <a:pPr algn="ctr">
              <a:spcAft>
                <a:spcPts val="1000"/>
              </a:spcAft>
            </a:pPr>
            <a:r>
              <a:rPr lang="en-US" sz="3200" dirty="0">
                <a:solidFill>
                  <a:schemeClr val="bg1"/>
                </a:solidFill>
              </a:rPr>
              <a:t>https://www.tcweber.com/</a:t>
            </a:r>
          </a:p>
        </p:txBody>
      </p:sp>
    </p:spTree>
    <p:extLst>
      <p:ext uri="{BB962C8B-B14F-4D97-AF65-F5344CB8AC3E}">
        <p14:creationId xmlns:p14="http://schemas.microsoft.com/office/powerpoint/2010/main" val="3105575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5F19D17F-EC89-4C19-9CA7-A4D2791309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2214" y="0"/>
            <a:ext cx="8891587" cy="7772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7">
            <a:extLst>
              <a:ext uri="{FF2B5EF4-FFF2-40B4-BE49-F238E27FC236}">
                <a16:creationId xmlns:a16="http://schemas.microsoft.com/office/drawing/2014/main" id="{AABB0B12-25E6-4443-8C19-D32379CF0641}"/>
              </a:ext>
            </a:extLst>
          </p:cNvPr>
          <p:cNvSpPr txBox="1">
            <a:spLocks noChangeArrowheads="1"/>
          </p:cNvSpPr>
          <p:nvPr/>
        </p:nvSpPr>
        <p:spPr bwMode="auto">
          <a:xfrm>
            <a:off x="10290304" y="6902237"/>
            <a:ext cx="1132041" cy="701731"/>
          </a:xfrm>
          <a:prstGeom prst="rect">
            <a:avLst/>
          </a:prstGeom>
          <a:noFill/>
          <a:ln>
            <a:noFill/>
          </a:ln>
          <a:effectLst/>
        </p:spPr>
        <p:txBody>
          <a:bodyPr wrap="none">
            <a:spAutoFit/>
          </a:bodyPr>
          <a:lstStyle/>
          <a:p>
            <a:r>
              <a:rPr lang="en-GB" altLang="en-US" sz="1980" b="1" dirty="0"/>
              <a:t>Source:</a:t>
            </a:r>
          </a:p>
          <a:p>
            <a:r>
              <a:rPr lang="en-GB" altLang="en-US" sz="1980" b="1" dirty="0"/>
              <a:t>NOAA</a:t>
            </a:r>
            <a:endParaRPr lang="en-US" altLang="en-US" sz="1980" b="1" dirty="0"/>
          </a:p>
        </p:txBody>
      </p:sp>
    </p:spTree>
    <p:extLst>
      <p:ext uri="{BB962C8B-B14F-4D97-AF65-F5344CB8AC3E}">
        <p14:creationId xmlns:p14="http://schemas.microsoft.com/office/powerpoint/2010/main" val="653073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9985168" y="6177448"/>
            <a:ext cx="3166221" cy="369332"/>
          </a:xfrm>
          <a:prstGeom prst="rect">
            <a:avLst/>
          </a:prstGeom>
        </p:spPr>
        <p:txBody>
          <a:bodyPr wrap="square">
            <a:spAutoFit/>
          </a:bodyPr>
          <a:lstStyle/>
          <a:p>
            <a:pPr lvl="0"/>
            <a:r>
              <a:rPr lang="en-US" sz="1800" dirty="0">
                <a:solidFill>
                  <a:prstClr val="black"/>
                </a:solidFill>
              </a:rPr>
              <a:t>Source: NCA 2018</a:t>
            </a:r>
          </a:p>
        </p:txBody>
      </p:sp>
      <p:sp>
        <p:nvSpPr>
          <p:cNvPr id="7" name="TextBox 6"/>
          <p:cNvSpPr txBox="1"/>
          <p:nvPr/>
        </p:nvSpPr>
        <p:spPr>
          <a:xfrm>
            <a:off x="2550160" y="177770"/>
            <a:ext cx="8858070" cy="1077218"/>
          </a:xfrm>
          <a:prstGeom prst="rect">
            <a:avLst/>
          </a:prstGeom>
          <a:noFill/>
        </p:spPr>
        <p:txBody>
          <a:bodyPr wrap="square" rtlCol="0">
            <a:spAutoFit/>
          </a:bodyPr>
          <a:lstStyle/>
          <a:p>
            <a:r>
              <a:rPr lang="en-US" sz="3200" dirty="0"/>
              <a:t>And the higher the greenhouse gas concentration goes . . .</a:t>
            </a:r>
          </a:p>
        </p:txBody>
      </p:sp>
      <p:sp>
        <p:nvSpPr>
          <p:cNvPr id="8" name="TextBox 7"/>
          <p:cNvSpPr txBox="1"/>
          <p:nvPr/>
        </p:nvSpPr>
        <p:spPr>
          <a:xfrm>
            <a:off x="3788228" y="6847296"/>
            <a:ext cx="7062652" cy="584775"/>
          </a:xfrm>
          <a:prstGeom prst="rect">
            <a:avLst/>
          </a:prstGeom>
          <a:noFill/>
        </p:spPr>
        <p:txBody>
          <a:bodyPr wrap="square" rtlCol="0">
            <a:spAutoFit/>
          </a:bodyPr>
          <a:lstStyle/>
          <a:p>
            <a:r>
              <a:rPr lang="en-US" sz="3200" dirty="0"/>
              <a:t>. . . the higher the temperature will go.</a:t>
            </a:r>
          </a:p>
        </p:txBody>
      </p:sp>
      <p:pic>
        <p:nvPicPr>
          <p:cNvPr id="5" name="Picture 4">
            <a:extLst>
              <a:ext uri="{FF2B5EF4-FFF2-40B4-BE49-F238E27FC236}">
                <a16:creationId xmlns:a16="http://schemas.microsoft.com/office/drawing/2014/main" id="{C10361F3-B75B-40AB-85F7-89100A8506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9600" y="1747430"/>
            <a:ext cx="10058400" cy="4430018"/>
          </a:xfrm>
          <a:prstGeom prst="rect">
            <a:avLst/>
          </a:prstGeom>
        </p:spPr>
      </p:pic>
    </p:spTree>
    <p:extLst>
      <p:ext uri="{BB962C8B-B14F-4D97-AF65-F5344CB8AC3E}">
        <p14:creationId xmlns:p14="http://schemas.microsoft.com/office/powerpoint/2010/main" val="251113985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2840" y="311149"/>
            <a:ext cx="9051925" cy="4376966"/>
          </a:xfrm>
        </p:spPr>
        <p:txBody>
          <a:bodyPr/>
          <a:lstStyle/>
          <a:p>
            <a:r>
              <a:rPr lang="en-US" sz="3600" dirty="0"/>
              <a:t>Where is that heat going?</a:t>
            </a:r>
            <a:br>
              <a:rPr lang="en-US" sz="3600" dirty="0"/>
            </a:br>
            <a:r>
              <a:rPr lang="en-US" sz="3600" dirty="0"/>
              <a:t>What is it doing?</a:t>
            </a:r>
            <a:br>
              <a:rPr lang="en-US" sz="3600" dirty="0"/>
            </a:br>
            <a:r>
              <a:rPr lang="en-US" sz="3600" dirty="0"/>
              <a:t>What are its impacts?</a:t>
            </a:r>
          </a:p>
        </p:txBody>
      </p:sp>
      <p:pic>
        <p:nvPicPr>
          <p:cNvPr id="6146" name="Picture 2" descr="Texas heat wave of 2011 largely caused by drought, ocean temperatures, says NOAA-led stud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497"/>
          <a:stretch/>
        </p:blipFill>
        <p:spPr bwMode="auto">
          <a:xfrm>
            <a:off x="1879600" y="4576675"/>
            <a:ext cx="3419475" cy="228209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Photograph of Pancake Ic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9075" y="4576675"/>
            <a:ext cx="3697832" cy="228209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www.srh.noaa.gov/images/key/Arch_News/Spout_Season/spoutfamily.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6907" y="4576675"/>
            <a:ext cx="3303950" cy="22820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572990" y="6858767"/>
            <a:ext cx="1723549" cy="369332"/>
          </a:xfrm>
          <a:prstGeom prst="rect">
            <a:avLst/>
          </a:prstGeom>
          <a:noFill/>
        </p:spPr>
        <p:txBody>
          <a:bodyPr wrap="none" rtlCol="0">
            <a:spAutoFit/>
          </a:bodyPr>
          <a:lstStyle/>
          <a:p>
            <a:r>
              <a:rPr lang="en-US" sz="1800" dirty="0"/>
              <a:t>Images: NOAA</a:t>
            </a:r>
          </a:p>
        </p:txBody>
      </p:sp>
    </p:spTree>
    <p:extLst>
      <p:ext uri="{BB962C8B-B14F-4D97-AF65-F5344CB8AC3E}">
        <p14:creationId xmlns:p14="http://schemas.microsoft.com/office/powerpoint/2010/main" val="72237914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Higher Air Temperatures</a:t>
            </a:r>
          </a:p>
        </p:txBody>
      </p:sp>
      <p:grpSp>
        <p:nvGrpSpPr>
          <p:cNvPr id="7" name="Group 6"/>
          <p:cNvGrpSpPr/>
          <p:nvPr/>
        </p:nvGrpSpPr>
        <p:grpSpPr>
          <a:xfrm>
            <a:off x="1336040" y="1274820"/>
            <a:ext cx="11145519" cy="6186430"/>
            <a:chOff x="-151434" y="4105649"/>
            <a:chExt cx="6824486" cy="3666751"/>
          </a:xfrm>
        </p:grpSpPr>
        <p:pic>
          <p:nvPicPr>
            <p:cNvPr id="7172" name="Picture 4" descr="C:\Users\adelach\Downloads\Health-CS_rare_temp_events_v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434" y="4105649"/>
              <a:ext cx="6824486" cy="36667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891187" y="7348250"/>
              <a:ext cx="671979" cy="369332"/>
            </a:xfrm>
            <a:prstGeom prst="rect">
              <a:avLst/>
            </a:prstGeom>
            <a:noFill/>
          </p:spPr>
          <p:txBody>
            <a:bodyPr wrap="none" rtlCol="0">
              <a:spAutoFit/>
            </a:bodyPr>
            <a:lstStyle/>
            <a:p>
              <a:r>
                <a:rPr lang="en-US" sz="1800"/>
                <a:t>NCA</a:t>
              </a:r>
            </a:p>
          </p:txBody>
        </p:sp>
      </p:grpSp>
    </p:spTree>
    <p:extLst>
      <p:ext uri="{BB962C8B-B14F-4D97-AF65-F5344CB8AC3E}">
        <p14:creationId xmlns:p14="http://schemas.microsoft.com/office/powerpoint/2010/main" val="66012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5259" y="455674"/>
            <a:ext cx="5807082" cy="869746"/>
          </a:xfrm>
        </p:spPr>
        <p:txBody>
          <a:bodyPr/>
          <a:lstStyle/>
          <a:p>
            <a:r>
              <a:rPr lang="en-US" sz="3600" dirty="0"/>
              <a:t>Some like it cold</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74520" y="1569229"/>
            <a:ext cx="3520567" cy="5280852"/>
          </a:xfrm>
        </p:spPr>
      </p:pic>
      <p:sp>
        <p:nvSpPr>
          <p:cNvPr id="3" name="TextBox 2"/>
          <p:cNvSpPr txBox="1"/>
          <p:nvPr/>
        </p:nvSpPr>
        <p:spPr>
          <a:xfrm flipH="1">
            <a:off x="3880114" y="6402830"/>
            <a:ext cx="1566513" cy="400110"/>
          </a:xfrm>
          <a:prstGeom prst="rect">
            <a:avLst/>
          </a:prstGeom>
          <a:noFill/>
        </p:spPr>
        <p:txBody>
          <a:bodyPr wrap="square" rtlCol="0">
            <a:spAutoFit/>
          </a:bodyPr>
          <a:lstStyle/>
          <a:p>
            <a:r>
              <a:rPr lang="en-US" dirty="0">
                <a:solidFill>
                  <a:schemeClr val="bg1">
                    <a:lumMod val="50000"/>
                  </a:schemeClr>
                </a:solidFill>
              </a:rPr>
              <a:t>Dan </a:t>
            </a:r>
            <a:r>
              <a:rPr lang="en-US" sz="1800" dirty="0">
                <a:solidFill>
                  <a:schemeClr val="bg1">
                    <a:lumMod val="50000"/>
                  </a:schemeClr>
                </a:solidFill>
              </a:rPr>
              <a:t>Walters</a:t>
            </a:r>
          </a:p>
        </p:txBody>
      </p:sp>
      <p:grpSp>
        <p:nvGrpSpPr>
          <p:cNvPr id="8" name="Group 7"/>
          <p:cNvGrpSpPr/>
          <p:nvPr/>
        </p:nvGrpSpPr>
        <p:grpSpPr>
          <a:xfrm>
            <a:off x="6532773" y="1585905"/>
            <a:ext cx="6559135" cy="5264176"/>
            <a:chOff x="4186989" y="1807857"/>
            <a:chExt cx="5899800" cy="4646112"/>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86989" y="1807857"/>
              <a:ext cx="5807082" cy="4646112"/>
            </a:xfrm>
            <a:prstGeom prst="rect">
              <a:avLst/>
            </a:prstGeom>
          </p:spPr>
        </p:pic>
        <p:sp>
          <p:nvSpPr>
            <p:cNvPr id="4" name="TextBox 3"/>
            <p:cNvSpPr txBox="1"/>
            <p:nvPr/>
          </p:nvSpPr>
          <p:spPr>
            <a:xfrm>
              <a:off x="7885545" y="6046870"/>
              <a:ext cx="2201244" cy="400110"/>
            </a:xfrm>
            <a:prstGeom prst="rect">
              <a:avLst/>
            </a:prstGeom>
            <a:noFill/>
          </p:spPr>
          <p:txBody>
            <a:bodyPr wrap="none" rtlCol="0">
              <a:spAutoFit/>
            </a:bodyPr>
            <a:lstStyle/>
            <a:p>
              <a:r>
                <a:rPr lang="en-US" sz="1800">
                  <a:solidFill>
                    <a:schemeClr val="bg1">
                      <a:lumMod val="75000"/>
                    </a:schemeClr>
                  </a:solidFill>
                </a:rPr>
                <a:t>Laurence</a:t>
              </a:r>
              <a:r>
                <a:rPr lang="en-US">
                  <a:solidFill>
                    <a:schemeClr val="bg1">
                      <a:lumMod val="75000"/>
                    </a:schemeClr>
                  </a:solidFill>
                </a:rPr>
                <a:t> </a:t>
              </a:r>
              <a:r>
                <a:rPr lang="en-US" err="1">
                  <a:solidFill>
                    <a:schemeClr val="bg1">
                      <a:lumMod val="75000"/>
                    </a:schemeClr>
                  </a:solidFill>
                </a:rPr>
                <a:t>Laliberte</a:t>
              </a:r>
              <a:endParaRPr lang="en-US">
                <a:solidFill>
                  <a:schemeClr val="bg1">
                    <a:lumMod val="75000"/>
                  </a:schemeClr>
                </a:solidFill>
              </a:endParaRPr>
            </a:p>
          </p:txBody>
        </p:sp>
      </p:gr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8286" y="238579"/>
            <a:ext cx="9869714" cy="849992"/>
          </a:xfrm>
        </p:spPr>
        <p:txBody>
          <a:bodyPr/>
          <a:lstStyle/>
          <a:p>
            <a:r>
              <a:rPr lang="en-US" sz="3600" dirty="0">
                <a:latin typeface="+mj-lt"/>
              </a:rPr>
              <a:t>Some species* love warm winters!</a:t>
            </a:r>
          </a:p>
        </p:txBody>
      </p:sp>
      <p:sp>
        <p:nvSpPr>
          <p:cNvPr id="5" name="TextBox 4"/>
          <p:cNvSpPr txBox="1"/>
          <p:nvPr/>
        </p:nvSpPr>
        <p:spPr>
          <a:xfrm>
            <a:off x="3621315" y="1067197"/>
            <a:ext cx="7221663" cy="584775"/>
          </a:xfrm>
          <a:prstGeom prst="rect">
            <a:avLst/>
          </a:prstGeom>
          <a:noFill/>
        </p:spPr>
        <p:txBody>
          <a:bodyPr wrap="square" rtlCol="0">
            <a:spAutoFit/>
          </a:bodyPr>
          <a:lstStyle/>
          <a:p>
            <a:r>
              <a:rPr lang="en-US" sz="3200" dirty="0"/>
              <a:t>*mostly pests, weeds, and diseases</a:t>
            </a:r>
          </a:p>
        </p:txBody>
      </p:sp>
      <p:pic>
        <p:nvPicPr>
          <p:cNvPr id="9221" name="Picture 5" descr="547729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3677" y="1873185"/>
            <a:ext cx="3657600" cy="25717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312116" y="7164489"/>
            <a:ext cx="5840060" cy="369332"/>
          </a:xfrm>
          <a:prstGeom prst="rect">
            <a:avLst/>
          </a:prstGeom>
          <a:noFill/>
        </p:spPr>
        <p:txBody>
          <a:bodyPr wrap="none" rtlCol="0">
            <a:spAutoFit/>
          </a:bodyPr>
          <a:lstStyle/>
          <a:p>
            <a:r>
              <a:rPr lang="en-US" sz="1800" dirty="0"/>
              <a:t>Images: Javier Mercado, William </a:t>
            </a:r>
            <a:r>
              <a:rPr lang="en-US" sz="1800" dirty="0" err="1"/>
              <a:t>Ciesla</a:t>
            </a:r>
            <a:r>
              <a:rPr lang="en-US" sz="1800" dirty="0"/>
              <a:t>, Forest Service</a:t>
            </a:r>
          </a:p>
        </p:txBody>
      </p:sp>
      <p:pic>
        <p:nvPicPr>
          <p:cNvPr id="9225"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77831" y="2913743"/>
            <a:ext cx="2428875"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4"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55460" y="4003281"/>
            <a:ext cx="4582540" cy="3050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08840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221"/>
                                        </p:tgtEl>
                                        <p:attrNameLst>
                                          <p:attrName>style.visibility</p:attrName>
                                        </p:attrNameLst>
                                      </p:cBhvr>
                                      <p:to>
                                        <p:strVal val="visible"/>
                                      </p:to>
                                    </p:set>
                                    <p:animEffect transition="in" filter="wipe(down)">
                                      <p:cBhvr>
                                        <p:cTn id="12" dur="500"/>
                                        <p:tgtEl>
                                          <p:spTgt spid="92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225"/>
                                        </p:tgtEl>
                                        <p:attrNameLst>
                                          <p:attrName>style.visibility</p:attrName>
                                        </p:attrNameLst>
                                      </p:cBhvr>
                                      <p:to>
                                        <p:strVal val="visible"/>
                                      </p:to>
                                    </p:set>
                                    <p:animEffect transition="in" filter="wipe(down)">
                                      <p:cBhvr>
                                        <p:cTn id="17" dur="500"/>
                                        <p:tgtEl>
                                          <p:spTgt spid="92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224"/>
                                        </p:tgtEl>
                                        <p:attrNameLst>
                                          <p:attrName>style.visibility</p:attrName>
                                        </p:attrNameLst>
                                      </p:cBhvr>
                                      <p:to>
                                        <p:strVal val="visible"/>
                                      </p:to>
                                    </p:set>
                                    <p:animEffect transition="in" filter="wipe(down)">
                                      <p:cBhvr>
                                        <p:cTn id="22" dur="500"/>
                                        <p:tgtEl>
                                          <p:spTgt spid="9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F2F2F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0D62CC-87B1-4A7B-B8C1-7F7989AB51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0" y="234950"/>
            <a:ext cx="12954000" cy="7302500"/>
          </a:xfrm>
          <a:prstGeom prst="rect">
            <a:avLst/>
          </a:prstGeom>
        </p:spPr>
      </p:pic>
    </p:spTree>
    <p:extLst>
      <p:ext uri="{BB962C8B-B14F-4D97-AF65-F5344CB8AC3E}">
        <p14:creationId xmlns:p14="http://schemas.microsoft.com/office/powerpoint/2010/main" val="373196831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13378"/>
        </a:solidFill>
        <a:effectLst/>
      </p:bgPr>
    </p:bg>
    <p:spTree>
      <p:nvGrpSpPr>
        <p:cNvPr id="1" name=""/>
        <p:cNvGrpSpPr/>
        <p:nvPr/>
      </p:nvGrpSpPr>
      <p:grpSpPr>
        <a:xfrm>
          <a:off x="0" y="0"/>
          <a:ext cx="0" cy="0"/>
          <a:chOff x="0" y="0"/>
          <a:chExt cx="0" cy="0"/>
        </a:xfrm>
      </p:grpSpPr>
      <p:pic>
        <p:nvPicPr>
          <p:cNvPr id="138242" name="Picture 2">
            <a:extLst>
              <a:ext uri="{FF2B5EF4-FFF2-40B4-BE49-F238E27FC236}">
                <a16:creationId xmlns:a16="http://schemas.microsoft.com/office/drawing/2014/main" id="{52BACC4D-1EB8-4775-BCB3-643BF7DB6D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8496" y="0"/>
            <a:ext cx="10988959" cy="7772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2838" y="128270"/>
            <a:ext cx="9051925" cy="869746"/>
          </a:xfrm>
        </p:spPr>
        <p:txBody>
          <a:bodyPr/>
          <a:lstStyle/>
          <a:p>
            <a:r>
              <a:rPr lang="en-US" sz="3600" dirty="0"/>
              <a:t>Winters are also warming</a:t>
            </a:r>
          </a:p>
        </p:txBody>
      </p:sp>
      <p:pic>
        <p:nvPicPr>
          <p:cNvPr id="7" name="Content Placeholder 6">
            <a:extLst>
              <a:ext uri="{FF2B5EF4-FFF2-40B4-BE49-F238E27FC236}">
                <a16:creationId xmlns:a16="http://schemas.microsoft.com/office/drawing/2014/main" id="{E71297F7-6ECA-444A-A7CE-34D272E8B0B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84473" y="911429"/>
            <a:ext cx="4848653" cy="6732701"/>
          </a:xfrm>
        </p:spPr>
      </p:pic>
    </p:spTree>
    <p:extLst>
      <p:ext uri="{BB962C8B-B14F-4D97-AF65-F5344CB8AC3E}">
        <p14:creationId xmlns:p14="http://schemas.microsoft.com/office/powerpoint/2010/main" val="246458409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9" name="e0500339.jpg" descr="e0500339.jpg"/>
          <p:cNvPicPr>
            <a:picLocks noChangeAspect="1"/>
          </p:cNvPicPr>
          <p:nvPr/>
        </p:nvPicPr>
        <p:blipFill>
          <a:blip r:embed="rId3"/>
          <a:srcRect t="16821" b="15535"/>
          <a:stretch>
            <a:fillRect/>
          </a:stretch>
        </p:blipFill>
        <p:spPr>
          <a:xfrm>
            <a:off x="3687847" y="1090550"/>
            <a:ext cx="6441895" cy="5591323"/>
          </a:xfrm>
          <a:prstGeom prst="rect">
            <a:avLst/>
          </a:prstGeom>
          <a:ln w="12700">
            <a:miter lim="400000"/>
          </a:ln>
        </p:spPr>
      </p:pic>
      <p:sp>
        <p:nvSpPr>
          <p:cNvPr id="720" name="93% of the extra Heat…"/>
          <p:cNvSpPr txBox="1"/>
          <p:nvPr/>
        </p:nvSpPr>
        <p:spPr>
          <a:xfrm>
            <a:off x="4540684" y="2664291"/>
            <a:ext cx="4736234" cy="2762873"/>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1433" tIns="31433" rIns="31433" bIns="31433" anchor="ctr">
            <a:spAutoFit/>
          </a:bodyPr>
          <a:lstStyle/>
          <a:p>
            <a:pPr algn="ctr">
              <a:lnSpc>
                <a:spcPts val="4084"/>
              </a:lnSpc>
              <a:spcBef>
                <a:spcPts val="186"/>
              </a:spcBef>
              <a:defRPr sz="5500">
                <a:solidFill>
                  <a:srgbClr val="FF2600"/>
                </a:solidFill>
              </a:defRPr>
            </a:pPr>
            <a:r>
              <a:rPr sz="3403" dirty="0">
                <a:effectLst>
                  <a:outerShdw blurRad="38100" dist="38100" dir="5400000" algn="tl" rotWithShape="0">
                    <a:prstClr val="black">
                      <a:alpha val="97000"/>
                    </a:prstClr>
                  </a:outerShdw>
                </a:effectLst>
              </a:rPr>
              <a:t>93% </a:t>
            </a:r>
            <a:r>
              <a:rPr sz="3403" dirty="0">
                <a:solidFill>
                  <a:srgbClr val="FFFFFF"/>
                </a:solidFill>
                <a:effectLst>
                  <a:outerShdw blurRad="38100" dist="38100" dir="5400000" algn="tl" rotWithShape="0">
                    <a:prstClr val="black">
                      <a:alpha val="97000"/>
                    </a:prstClr>
                  </a:outerShdw>
                </a:effectLst>
              </a:rPr>
              <a:t>of the extra</a:t>
            </a:r>
            <a:r>
              <a:rPr sz="3403" dirty="0">
                <a:effectLst>
                  <a:outerShdw blurRad="38100" dist="38100" dir="5400000" algn="tl" rotWithShape="0">
                    <a:prstClr val="black">
                      <a:alpha val="97000"/>
                    </a:prstClr>
                  </a:outerShdw>
                </a:effectLst>
              </a:rPr>
              <a:t> Heat </a:t>
            </a:r>
          </a:p>
          <a:p>
            <a:pPr algn="ctr">
              <a:lnSpc>
                <a:spcPts val="4084"/>
              </a:lnSpc>
              <a:spcBef>
                <a:spcPts val="186"/>
              </a:spcBef>
              <a:defRPr sz="5500"/>
            </a:pPr>
            <a:r>
              <a:rPr sz="3403" dirty="0">
                <a:solidFill>
                  <a:srgbClr val="FFFFFF"/>
                </a:solidFill>
                <a:effectLst>
                  <a:outerShdw blurRad="38100" dist="38100" dir="5400000" algn="tl" rotWithShape="0">
                    <a:prstClr val="black">
                      <a:alpha val="97000"/>
                    </a:prstClr>
                  </a:outerShdw>
                </a:effectLst>
              </a:rPr>
              <a:t>trapped by manmade </a:t>
            </a:r>
          </a:p>
          <a:p>
            <a:pPr algn="ctr">
              <a:lnSpc>
                <a:spcPts val="4084"/>
              </a:lnSpc>
              <a:spcBef>
                <a:spcPts val="186"/>
              </a:spcBef>
              <a:defRPr sz="5500"/>
            </a:pPr>
            <a:r>
              <a:rPr sz="3403" dirty="0">
                <a:solidFill>
                  <a:srgbClr val="FFFFFF"/>
                </a:solidFill>
                <a:effectLst>
                  <a:outerShdw blurRad="38100" dist="38100" dir="5400000" algn="tl" rotWithShape="0">
                    <a:prstClr val="black">
                      <a:alpha val="97000"/>
                    </a:prstClr>
                  </a:outerShdw>
                </a:effectLst>
              </a:rPr>
              <a:t>global warming pollution</a:t>
            </a:r>
          </a:p>
          <a:p>
            <a:pPr algn="ctr">
              <a:lnSpc>
                <a:spcPts val="4084"/>
              </a:lnSpc>
              <a:spcBef>
                <a:spcPts val="186"/>
              </a:spcBef>
              <a:defRPr sz="5500"/>
            </a:pPr>
            <a:r>
              <a:rPr sz="3403" dirty="0">
                <a:solidFill>
                  <a:srgbClr val="FFFFFF"/>
                </a:solidFill>
                <a:effectLst>
                  <a:outerShdw blurRad="38100" dist="38100" dir="5400000" algn="tl" rotWithShape="0">
                    <a:prstClr val="black">
                      <a:alpha val="97000"/>
                    </a:prstClr>
                  </a:outerShdw>
                </a:effectLst>
              </a:rPr>
              <a:t>goes into the </a:t>
            </a:r>
          </a:p>
          <a:p>
            <a:pPr algn="ctr">
              <a:lnSpc>
                <a:spcPts val="4084"/>
              </a:lnSpc>
              <a:spcBef>
                <a:spcPts val="186"/>
              </a:spcBef>
              <a:defRPr sz="5500">
                <a:solidFill>
                  <a:srgbClr val="FF2600"/>
                </a:solidFill>
              </a:defRPr>
            </a:pPr>
            <a:r>
              <a:rPr sz="3403" dirty="0">
                <a:effectLst>
                  <a:outerShdw blurRad="38100" dist="38100" dir="5400000" algn="tl" rotWithShape="0">
                    <a:prstClr val="black">
                      <a:alpha val="97000"/>
                    </a:prstClr>
                  </a:outerShdw>
                </a:effectLst>
              </a:rPr>
              <a:t>Ocean</a:t>
            </a:r>
          </a:p>
        </p:txBody>
      </p:sp>
      <p:sp>
        <p:nvSpPr>
          <p:cNvPr id="721" name="© Tom Van Sant/Geosphere Project, Santa Monica/Science Photo Library"/>
          <p:cNvSpPr txBox="1"/>
          <p:nvPr/>
        </p:nvSpPr>
        <p:spPr>
          <a:xfrm>
            <a:off x="2390522" y="7201025"/>
            <a:ext cx="6620821" cy="2164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5716" tIns="15716" rIns="15716" bIns="15716" anchor="b">
            <a:spAutoFit/>
          </a:bodyPr>
          <a:lstStyle>
            <a:lvl1pPr>
              <a:defRPr sz="1200"/>
            </a:lvl1pPr>
          </a:lstStyle>
          <a:p>
            <a:r>
              <a:rPr dirty="0">
                <a:solidFill>
                  <a:srgbClr val="FFFFFF">
                    <a:alpha val="50000"/>
                  </a:srgbClr>
                </a:solidFill>
              </a:rPr>
              <a:t>© Tom Van Sant/Geosphere Project, Santa Monica/Science Photo Library</a:t>
            </a: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30"/>
                                  </p:iterate>
                                  <p:childTnLst>
                                    <p:set>
                                      <p:cBhvr>
                                        <p:cTn id="6" fill="hold"/>
                                        <p:tgtEl>
                                          <p:spTgt spid="720">
                                            <p:txEl>
                                              <p:charRg st="4294967295" end="429496729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 grpId="0" autoUpdateAnimBg="0" advAuto="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50000"/>
          </a:schemeClr>
        </a:solidFill>
        <a:effectLst/>
      </p:bgPr>
    </p:bg>
    <p:spTree>
      <p:nvGrpSpPr>
        <p:cNvPr id="1" name=""/>
        <p:cNvGrpSpPr/>
        <p:nvPr/>
      </p:nvGrpSpPr>
      <p:grpSpPr>
        <a:xfrm>
          <a:off x="0" y="0"/>
          <a:ext cx="0" cy="0"/>
          <a:chOff x="0" y="0"/>
          <a:chExt cx="0" cy="0"/>
        </a:xfrm>
      </p:grpSpPr>
      <p:pic>
        <p:nvPicPr>
          <p:cNvPr id="5122" name="Picture 2" descr="http://upload.wikimedia.org/wikipedia/commons/8/8e/Earth's_greenhouse_effect_(US_EPA,_20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4457" y="0"/>
            <a:ext cx="10597398" cy="7772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982027" y="7026586"/>
            <a:ext cx="1349829" cy="707886"/>
          </a:xfrm>
          <a:prstGeom prst="rect">
            <a:avLst/>
          </a:prstGeom>
          <a:noFill/>
        </p:spPr>
        <p:txBody>
          <a:bodyPr wrap="square" rtlCol="0">
            <a:spAutoFit/>
          </a:bodyPr>
          <a:lstStyle/>
          <a:p>
            <a:r>
              <a:rPr lang="en-US" dirty="0"/>
              <a:t>Source: EPA</a:t>
            </a:r>
          </a:p>
        </p:txBody>
      </p:sp>
    </p:spTree>
    <p:extLst>
      <p:ext uri="{BB962C8B-B14F-4D97-AF65-F5344CB8AC3E}">
        <p14:creationId xmlns:p14="http://schemas.microsoft.com/office/powerpoint/2010/main" val="152107564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725" name="2D Line Chart"/>
          <p:cNvGraphicFramePr/>
          <p:nvPr>
            <p:extLst>
              <p:ext uri="{D42A27DB-BD31-4B8C-83A1-F6EECF244321}">
                <p14:modId xmlns:p14="http://schemas.microsoft.com/office/powerpoint/2010/main" val="3558620134"/>
              </p:ext>
            </p:extLst>
          </p:nvPr>
        </p:nvGraphicFramePr>
        <p:xfrm>
          <a:off x="2611507" y="1838180"/>
          <a:ext cx="9169466" cy="4522438"/>
        </p:xfrm>
        <a:graphic>
          <a:graphicData uri="http://schemas.openxmlformats.org/drawingml/2006/chart">
            <c:chart xmlns:c="http://schemas.openxmlformats.org/drawingml/2006/chart" xmlns:r="http://schemas.openxmlformats.org/officeDocument/2006/relationships" r:id="rId3"/>
          </a:graphicData>
        </a:graphic>
      </p:graphicFrame>
      <p:sp>
        <p:nvSpPr>
          <p:cNvPr id="726" name="Ocean Temperatures Set a New Record in 2019"/>
          <p:cNvSpPr txBox="1">
            <a:spLocks noGrp="1"/>
          </p:cNvSpPr>
          <p:nvPr>
            <p:ph type="title"/>
          </p:nvPr>
        </p:nvSpPr>
        <p:spPr>
          <a:xfrm>
            <a:off x="1760182" y="751793"/>
            <a:ext cx="10231965" cy="615458"/>
          </a:xfrm>
          <a:prstGeom prst="rect">
            <a:avLst/>
          </a:prstGeom>
        </p:spPr>
        <p:txBody>
          <a:bodyPr>
            <a:noAutofit/>
          </a:bodyPr>
          <a:lstStyle/>
          <a:p>
            <a:r>
              <a:rPr sz="3600" dirty="0">
                <a:solidFill>
                  <a:schemeClr val="bg1"/>
                </a:solidFill>
              </a:rPr>
              <a:t>Ocean Temperatures Set a New Record in 2019</a:t>
            </a:r>
          </a:p>
        </p:txBody>
      </p:sp>
      <p:sp>
        <p:nvSpPr>
          <p:cNvPr id="727" name="Change in Heat Content (Upper 2,000 m)…"/>
          <p:cNvSpPr txBox="1"/>
          <p:nvPr/>
        </p:nvSpPr>
        <p:spPr>
          <a:xfrm rot="16200000">
            <a:off x="463314" y="3789865"/>
            <a:ext cx="3686267" cy="5396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1433" tIns="31433" rIns="31433" bIns="31433">
            <a:spAutoFit/>
          </a:bodyPr>
          <a:lstStyle/>
          <a:p>
            <a:pPr algn="ctr">
              <a:defRPr sz="2500"/>
            </a:pPr>
            <a:r>
              <a:rPr sz="1547" dirty="0">
                <a:solidFill>
                  <a:schemeClr val="bg1"/>
                </a:solidFill>
              </a:rPr>
              <a:t>Change in Heat Content (Upper 2,000 m)</a:t>
            </a:r>
          </a:p>
          <a:p>
            <a:pPr algn="ctr">
              <a:defRPr sz="2500"/>
            </a:pPr>
            <a:r>
              <a:rPr sz="1547" dirty="0">
                <a:solidFill>
                  <a:schemeClr val="bg1"/>
                </a:solidFill>
              </a:rPr>
              <a:t>Relative to 1981-2010 Avg. (ZJ)</a:t>
            </a:r>
          </a:p>
        </p:txBody>
      </p:sp>
      <p:grpSp>
        <p:nvGrpSpPr>
          <p:cNvPr id="808" name="Group"/>
          <p:cNvGrpSpPr/>
          <p:nvPr/>
        </p:nvGrpSpPr>
        <p:grpSpPr>
          <a:xfrm>
            <a:off x="3415792" y="2181306"/>
            <a:ext cx="7890611" cy="3634296"/>
            <a:chOff x="0" y="0"/>
            <a:chExt cx="12938640" cy="5873609"/>
          </a:xfrm>
        </p:grpSpPr>
        <p:sp>
          <p:nvSpPr>
            <p:cNvPr id="728" name="Rectangle"/>
            <p:cNvSpPr/>
            <p:nvPr/>
          </p:nvSpPr>
          <p:spPr>
            <a:xfrm>
              <a:off x="0" y="2980366"/>
              <a:ext cx="131268" cy="2893244"/>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23574" tIns="23574" rIns="23574" bIns="23574" numCol="1" anchor="t">
              <a:noAutofit/>
            </a:bodyPr>
            <a:lstStyle/>
            <a:p>
              <a:endParaRPr sz="1238">
                <a:solidFill>
                  <a:schemeClr val="bg1"/>
                </a:solidFill>
              </a:endParaRPr>
            </a:p>
          </p:txBody>
        </p:sp>
        <p:sp>
          <p:nvSpPr>
            <p:cNvPr id="729" name="Rectangle"/>
            <p:cNvSpPr/>
            <p:nvPr/>
          </p:nvSpPr>
          <p:spPr>
            <a:xfrm>
              <a:off x="162118" y="2980365"/>
              <a:ext cx="131268" cy="2837922"/>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23574" tIns="23574" rIns="23574" bIns="23574" numCol="1" anchor="t">
              <a:noAutofit/>
            </a:bodyPr>
            <a:lstStyle/>
            <a:p>
              <a:endParaRPr sz="1238">
                <a:solidFill>
                  <a:schemeClr val="bg1"/>
                </a:solidFill>
              </a:endParaRPr>
            </a:p>
          </p:txBody>
        </p:sp>
        <p:sp>
          <p:nvSpPr>
            <p:cNvPr id="730" name="Rectangle"/>
            <p:cNvSpPr/>
            <p:nvPr/>
          </p:nvSpPr>
          <p:spPr>
            <a:xfrm>
              <a:off x="324237" y="2980365"/>
              <a:ext cx="131268" cy="2467985"/>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23574" tIns="23574" rIns="23574" bIns="23574" numCol="1" anchor="t">
              <a:noAutofit/>
            </a:bodyPr>
            <a:lstStyle/>
            <a:p>
              <a:endParaRPr sz="1238">
                <a:solidFill>
                  <a:schemeClr val="bg1"/>
                </a:solidFill>
              </a:endParaRPr>
            </a:p>
          </p:txBody>
        </p:sp>
        <p:sp>
          <p:nvSpPr>
            <p:cNvPr id="731" name="Rectangle"/>
            <p:cNvSpPr/>
            <p:nvPr/>
          </p:nvSpPr>
          <p:spPr>
            <a:xfrm>
              <a:off x="486356" y="2980365"/>
              <a:ext cx="131268" cy="2285952"/>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23574" tIns="23574" rIns="23574" bIns="23574" numCol="1" anchor="t">
              <a:noAutofit/>
            </a:bodyPr>
            <a:lstStyle/>
            <a:p>
              <a:endParaRPr sz="1238">
                <a:solidFill>
                  <a:schemeClr val="bg1"/>
                </a:solidFill>
              </a:endParaRPr>
            </a:p>
          </p:txBody>
        </p:sp>
        <p:sp>
          <p:nvSpPr>
            <p:cNvPr id="732" name="Rectangle"/>
            <p:cNvSpPr/>
            <p:nvPr/>
          </p:nvSpPr>
          <p:spPr>
            <a:xfrm>
              <a:off x="648474" y="2980365"/>
              <a:ext cx="131268" cy="2309004"/>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23574" tIns="23574" rIns="23574" bIns="23574" numCol="1" anchor="t">
              <a:noAutofit/>
            </a:bodyPr>
            <a:lstStyle/>
            <a:p>
              <a:endParaRPr sz="1238">
                <a:solidFill>
                  <a:schemeClr val="bg1"/>
                </a:solidFill>
              </a:endParaRPr>
            </a:p>
          </p:txBody>
        </p:sp>
        <p:sp>
          <p:nvSpPr>
            <p:cNvPr id="733" name="Rectangle"/>
            <p:cNvSpPr/>
            <p:nvPr/>
          </p:nvSpPr>
          <p:spPr>
            <a:xfrm>
              <a:off x="810593" y="2980365"/>
              <a:ext cx="131268" cy="2292715"/>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23574" tIns="23574" rIns="23574" bIns="23574" numCol="1" anchor="t">
              <a:noAutofit/>
            </a:bodyPr>
            <a:lstStyle/>
            <a:p>
              <a:endParaRPr sz="1238">
                <a:solidFill>
                  <a:schemeClr val="bg1"/>
                </a:solidFill>
              </a:endParaRPr>
            </a:p>
          </p:txBody>
        </p:sp>
        <p:sp>
          <p:nvSpPr>
            <p:cNvPr id="734" name="Rectangle"/>
            <p:cNvSpPr/>
            <p:nvPr/>
          </p:nvSpPr>
          <p:spPr>
            <a:xfrm>
              <a:off x="972711" y="2980365"/>
              <a:ext cx="131268" cy="2415631"/>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23574" tIns="23574" rIns="23574" bIns="23574" numCol="1" anchor="t">
              <a:noAutofit/>
            </a:bodyPr>
            <a:lstStyle/>
            <a:p>
              <a:endParaRPr sz="1238">
                <a:solidFill>
                  <a:schemeClr val="bg1"/>
                </a:solidFill>
              </a:endParaRPr>
            </a:p>
          </p:txBody>
        </p:sp>
        <p:sp>
          <p:nvSpPr>
            <p:cNvPr id="735" name="Rectangle"/>
            <p:cNvSpPr/>
            <p:nvPr/>
          </p:nvSpPr>
          <p:spPr>
            <a:xfrm>
              <a:off x="1134830" y="2980365"/>
              <a:ext cx="131268" cy="2228471"/>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23574" tIns="23574" rIns="23574" bIns="23574" numCol="1" anchor="t">
              <a:noAutofit/>
            </a:bodyPr>
            <a:lstStyle/>
            <a:p>
              <a:endParaRPr sz="1238">
                <a:solidFill>
                  <a:schemeClr val="bg1"/>
                </a:solidFill>
              </a:endParaRPr>
            </a:p>
          </p:txBody>
        </p:sp>
        <p:sp>
          <p:nvSpPr>
            <p:cNvPr id="736" name="Rectangle"/>
            <p:cNvSpPr/>
            <p:nvPr/>
          </p:nvSpPr>
          <p:spPr>
            <a:xfrm>
              <a:off x="1296949" y="2980365"/>
              <a:ext cx="131268" cy="2227958"/>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23574" tIns="23574" rIns="23574" bIns="23574" numCol="1" anchor="t">
              <a:noAutofit/>
            </a:bodyPr>
            <a:lstStyle/>
            <a:p>
              <a:endParaRPr sz="1238">
                <a:solidFill>
                  <a:schemeClr val="bg1"/>
                </a:solidFill>
              </a:endParaRPr>
            </a:p>
          </p:txBody>
        </p:sp>
        <p:sp>
          <p:nvSpPr>
            <p:cNvPr id="737" name="Rectangle"/>
            <p:cNvSpPr/>
            <p:nvPr/>
          </p:nvSpPr>
          <p:spPr>
            <a:xfrm>
              <a:off x="1459067" y="2980365"/>
              <a:ext cx="131269" cy="2412654"/>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23574" tIns="23574" rIns="23574" bIns="23574" numCol="1" anchor="t">
              <a:noAutofit/>
            </a:bodyPr>
            <a:lstStyle/>
            <a:p>
              <a:endParaRPr sz="1238">
                <a:solidFill>
                  <a:schemeClr val="bg1"/>
                </a:solidFill>
              </a:endParaRPr>
            </a:p>
          </p:txBody>
        </p:sp>
        <p:sp>
          <p:nvSpPr>
            <p:cNvPr id="738" name="Rectangle"/>
            <p:cNvSpPr/>
            <p:nvPr/>
          </p:nvSpPr>
          <p:spPr>
            <a:xfrm>
              <a:off x="1621186" y="2980365"/>
              <a:ext cx="131268" cy="2766121"/>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23574" tIns="23574" rIns="23574" bIns="23574" numCol="1" anchor="t">
              <a:noAutofit/>
            </a:bodyPr>
            <a:lstStyle/>
            <a:p>
              <a:endParaRPr sz="1238">
                <a:solidFill>
                  <a:schemeClr val="bg1"/>
                </a:solidFill>
              </a:endParaRPr>
            </a:p>
          </p:txBody>
        </p:sp>
        <p:sp>
          <p:nvSpPr>
            <p:cNvPr id="739" name="Rectangle"/>
            <p:cNvSpPr/>
            <p:nvPr/>
          </p:nvSpPr>
          <p:spPr>
            <a:xfrm>
              <a:off x="1783305" y="2980365"/>
              <a:ext cx="131268" cy="2420013"/>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23574" tIns="23574" rIns="23574" bIns="23574" numCol="1" anchor="t">
              <a:noAutofit/>
            </a:bodyPr>
            <a:lstStyle/>
            <a:p>
              <a:endParaRPr sz="1238">
                <a:solidFill>
                  <a:schemeClr val="bg1"/>
                </a:solidFill>
              </a:endParaRPr>
            </a:p>
          </p:txBody>
        </p:sp>
        <p:sp>
          <p:nvSpPr>
            <p:cNvPr id="740" name="Rectangle"/>
            <p:cNvSpPr/>
            <p:nvPr/>
          </p:nvSpPr>
          <p:spPr>
            <a:xfrm>
              <a:off x="1945423" y="2980365"/>
              <a:ext cx="131269" cy="2491550"/>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23574" tIns="23574" rIns="23574" bIns="23574" numCol="1" anchor="t">
              <a:noAutofit/>
            </a:bodyPr>
            <a:lstStyle/>
            <a:p>
              <a:endParaRPr sz="1238">
                <a:solidFill>
                  <a:schemeClr val="bg1"/>
                </a:solidFill>
              </a:endParaRPr>
            </a:p>
          </p:txBody>
        </p:sp>
        <p:sp>
          <p:nvSpPr>
            <p:cNvPr id="741" name="Rectangle"/>
            <p:cNvSpPr/>
            <p:nvPr/>
          </p:nvSpPr>
          <p:spPr>
            <a:xfrm>
              <a:off x="2107542" y="2980365"/>
              <a:ext cx="131268" cy="2275170"/>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23574" tIns="23574" rIns="23574" bIns="23574" numCol="1" anchor="t">
              <a:noAutofit/>
            </a:bodyPr>
            <a:lstStyle/>
            <a:p>
              <a:endParaRPr sz="1238">
                <a:solidFill>
                  <a:schemeClr val="bg1"/>
                </a:solidFill>
              </a:endParaRPr>
            </a:p>
          </p:txBody>
        </p:sp>
        <p:sp>
          <p:nvSpPr>
            <p:cNvPr id="742" name="Rectangle"/>
            <p:cNvSpPr/>
            <p:nvPr/>
          </p:nvSpPr>
          <p:spPr>
            <a:xfrm>
              <a:off x="2269661" y="2980365"/>
              <a:ext cx="131268" cy="1851274"/>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23574" tIns="23574" rIns="23574" bIns="23574" numCol="1" anchor="t">
              <a:noAutofit/>
            </a:bodyPr>
            <a:lstStyle/>
            <a:p>
              <a:endParaRPr sz="1238">
                <a:solidFill>
                  <a:schemeClr val="bg1"/>
                </a:solidFill>
              </a:endParaRPr>
            </a:p>
          </p:txBody>
        </p:sp>
        <p:sp>
          <p:nvSpPr>
            <p:cNvPr id="743" name="Rectangle"/>
            <p:cNvSpPr/>
            <p:nvPr/>
          </p:nvSpPr>
          <p:spPr>
            <a:xfrm>
              <a:off x="2431779" y="2980365"/>
              <a:ext cx="131269" cy="2235185"/>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23574" tIns="23574" rIns="23574" bIns="23574" numCol="1" anchor="t">
              <a:noAutofit/>
            </a:bodyPr>
            <a:lstStyle/>
            <a:p>
              <a:endParaRPr sz="1238">
                <a:solidFill>
                  <a:schemeClr val="bg1"/>
                </a:solidFill>
              </a:endParaRPr>
            </a:p>
          </p:txBody>
        </p:sp>
        <p:sp>
          <p:nvSpPr>
            <p:cNvPr id="744" name="Rectangle"/>
            <p:cNvSpPr/>
            <p:nvPr/>
          </p:nvSpPr>
          <p:spPr>
            <a:xfrm>
              <a:off x="2593898" y="2980365"/>
              <a:ext cx="131268" cy="2146301"/>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23574" tIns="23574" rIns="23574" bIns="23574" numCol="1" anchor="t">
              <a:noAutofit/>
            </a:bodyPr>
            <a:lstStyle/>
            <a:p>
              <a:endParaRPr sz="1238">
                <a:solidFill>
                  <a:schemeClr val="bg1"/>
                </a:solidFill>
              </a:endParaRPr>
            </a:p>
          </p:txBody>
        </p:sp>
        <p:sp>
          <p:nvSpPr>
            <p:cNvPr id="745" name="Rectangle"/>
            <p:cNvSpPr/>
            <p:nvPr/>
          </p:nvSpPr>
          <p:spPr>
            <a:xfrm>
              <a:off x="2756017" y="2980365"/>
              <a:ext cx="131268" cy="2211257"/>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23574" tIns="23574" rIns="23574" bIns="23574" numCol="1" anchor="t">
              <a:noAutofit/>
            </a:bodyPr>
            <a:lstStyle/>
            <a:p>
              <a:endParaRPr sz="1238">
                <a:solidFill>
                  <a:schemeClr val="bg1"/>
                </a:solidFill>
              </a:endParaRPr>
            </a:p>
          </p:txBody>
        </p:sp>
        <p:sp>
          <p:nvSpPr>
            <p:cNvPr id="746" name="Rectangle"/>
            <p:cNvSpPr/>
            <p:nvPr/>
          </p:nvSpPr>
          <p:spPr>
            <a:xfrm>
              <a:off x="2918135" y="2980365"/>
              <a:ext cx="131268" cy="1468092"/>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23574" tIns="23574" rIns="23574" bIns="23574" numCol="1" anchor="t">
              <a:noAutofit/>
            </a:bodyPr>
            <a:lstStyle/>
            <a:p>
              <a:endParaRPr sz="1238">
                <a:solidFill>
                  <a:schemeClr val="bg1"/>
                </a:solidFill>
              </a:endParaRPr>
            </a:p>
          </p:txBody>
        </p:sp>
        <p:sp>
          <p:nvSpPr>
            <p:cNvPr id="747" name="Rectangle"/>
            <p:cNvSpPr/>
            <p:nvPr/>
          </p:nvSpPr>
          <p:spPr>
            <a:xfrm>
              <a:off x="3080254" y="2980365"/>
              <a:ext cx="131268" cy="1825792"/>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23574" tIns="23574" rIns="23574" bIns="23574" numCol="1" anchor="t">
              <a:noAutofit/>
            </a:bodyPr>
            <a:lstStyle/>
            <a:p>
              <a:endParaRPr sz="1238">
                <a:solidFill>
                  <a:schemeClr val="bg1"/>
                </a:solidFill>
              </a:endParaRPr>
            </a:p>
          </p:txBody>
        </p:sp>
        <p:sp>
          <p:nvSpPr>
            <p:cNvPr id="748" name="Rectangle"/>
            <p:cNvSpPr/>
            <p:nvPr/>
          </p:nvSpPr>
          <p:spPr>
            <a:xfrm>
              <a:off x="3242372" y="2980365"/>
              <a:ext cx="131269" cy="1632398"/>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23574" tIns="23574" rIns="23574" bIns="23574" numCol="1" anchor="t">
              <a:noAutofit/>
            </a:bodyPr>
            <a:lstStyle/>
            <a:p>
              <a:endParaRPr sz="1238">
                <a:solidFill>
                  <a:schemeClr val="bg1"/>
                </a:solidFill>
              </a:endParaRPr>
            </a:p>
          </p:txBody>
        </p:sp>
        <p:sp>
          <p:nvSpPr>
            <p:cNvPr id="749" name="Rectangle"/>
            <p:cNvSpPr/>
            <p:nvPr/>
          </p:nvSpPr>
          <p:spPr>
            <a:xfrm>
              <a:off x="3404491" y="2980365"/>
              <a:ext cx="131269" cy="1436044"/>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23574" tIns="23574" rIns="23574" bIns="23574" numCol="1" anchor="t">
              <a:noAutofit/>
            </a:bodyPr>
            <a:lstStyle/>
            <a:p>
              <a:endParaRPr sz="1238">
                <a:solidFill>
                  <a:schemeClr val="bg1"/>
                </a:solidFill>
              </a:endParaRPr>
            </a:p>
          </p:txBody>
        </p:sp>
        <p:sp>
          <p:nvSpPr>
            <p:cNvPr id="750" name="Rectangle"/>
            <p:cNvSpPr/>
            <p:nvPr/>
          </p:nvSpPr>
          <p:spPr>
            <a:xfrm>
              <a:off x="3566610" y="2980365"/>
              <a:ext cx="131268" cy="1176455"/>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23574" tIns="23574" rIns="23574" bIns="23574" numCol="1" anchor="t">
              <a:noAutofit/>
            </a:bodyPr>
            <a:lstStyle/>
            <a:p>
              <a:endParaRPr sz="1238">
                <a:solidFill>
                  <a:schemeClr val="bg1"/>
                </a:solidFill>
              </a:endParaRPr>
            </a:p>
          </p:txBody>
        </p:sp>
        <p:sp>
          <p:nvSpPr>
            <p:cNvPr id="751" name="Rectangle"/>
            <p:cNvSpPr/>
            <p:nvPr/>
          </p:nvSpPr>
          <p:spPr>
            <a:xfrm>
              <a:off x="3728728" y="2980365"/>
              <a:ext cx="131269" cy="1291466"/>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23574" tIns="23574" rIns="23574" bIns="23574" numCol="1" anchor="t">
              <a:noAutofit/>
            </a:bodyPr>
            <a:lstStyle/>
            <a:p>
              <a:endParaRPr sz="1238">
                <a:solidFill>
                  <a:schemeClr val="bg1"/>
                </a:solidFill>
              </a:endParaRPr>
            </a:p>
          </p:txBody>
        </p:sp>
        <p:sp>
          <p:nvSpPr>
            <p:cNvPr id="752" name="Rectangle"/>
            <p:cNvSpPr/>
            <p:nvPr/>
          </p:nvSpPr>
          <p:spPr>
            <a:xfrm>
              <a:off x="3890847" y="2980365"/>
              <a:ext cx="131269" cy="1728061"/>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23574" tIns="23574" rIns="23574" bIns="23574" numCol="1" anchor="t">
              <a:noAutofit/>
            </a:bodyPr>
            <a:lstStyle/>
            <a:p>
              <a:endParaRPr sz="1238">
                <a:solidFill>
                  <a:schemeClr val="bg1"/>
                </a:solidFill>
              </a:endParaRPr>
            </a:p>
          </p:txBody>
        </p:sp>
        <p:sp>
          <p:nvSpPr>
            <p:cNvPr id="753" name="Rectangle"/>
            <p:cNvSpPr/>
            <p:nvPr/>
          </p:nvSpPr>
          <p:spPr>
            <a:xfrm>
              <a:off x="4052966" y="2980365"/>
              <a:ext cx="131268" cy="1646222"/>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23574" tIns="23574" rIns="23574" bIns="23574" numCol="1" anchor="t">
              <a:noAutofit/>
            </a:bodyPr>
            <a:lstStyle/>
            <a:p>
              <a:endParaRPr sz="1238">
                <a:solidFill>
                  <a:schemeClr val="bg1"/>
                </a:solidFill>
              </a:endParaRPr>
            </a:p>
          </p:txBody>
        </p:sp>
        <p:sp>
          <p:nvSpPr>
            <p:cNvPr id="754" name="Rectangle"/>
            <p:cNvSpPr/>
            <p:nvPr/>
          </p:nvSpPr>
          <p:spPr>
            <a:xfrm>
              <a:off x="4215084" y="2980365"/>
              <a:ext cx="131268" cy="1381193"/>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23574" tIns="23574" rIns="23574" bIns="23574" numCol="1" anchor="t">
              <a:noAutofit/>
            </a:bodyPr>
            <a:lstStyle/>
            <a:p>
              <a:endParaRPr sz="1238">
                <a:solidFill>
                  <a:schemeClr val="bg1"/>
                </a:solidFill>
              </a:endParaRPr>
            </a:p>
          </p:txBody>
        </p:sp>
        <p:sp>
          <p:nvSpPr>
            <p:cNvPr id="755" name="Rectangle"/>
            <p:cNvSpPr/>
            <p:nvPr/>
          </p:nvSpPr>
          <p:spPr>
            <a:xfrm>
              <a:off x="4377203" y="2980365"/>
              <a:ext cx="131268" cy="1417374"/>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23574" tIns="23574" rIns="23574" bIns="23574" numCol="1" anchor="t">
              <a:noAutofit/>
            </a:bodyPr>
            <a:lstStyle/>
            <a:p>
              <a:endParaRPr sz="1238">
                <a:solidFill>
                  <a:schemeClr val="bg1"/>
                </a:solidFill>
              </a:endParaRPr>
            </a:p>
          </p:txBody>
        </p:sp>
        <p:sp>
          <p:nvSpPr>
            <p:cNvPr id="756" name="Rectangle"/>
            <p:cNvSpPr/>
            <p:nvPr/>
          </p:nvSpPr>
          <p:spPr>
            <a:xfrm>
              <a:off x="4539322" y="2980365"/>
              <a:ext cx="131268" cy="1676153"/>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23574" tIns="23574" rIns="23574" bIns="23574" numCol="1" anchor="t">
              <a:noAutofit/>
            </a:bodyPr>
            <a:lstStyle/>
            <a:p>
              <a:endParaRPr sz="1238">
                <a:solidFill>
                  <a:schemeClr val="bg1"/>
                </a:solidFill>
              </a:endParaRPr>
            </a:p>
          </p:txBody>
        </p:sp>
        <p:sp>
          <p:nvSpPr>
            <p:cNvPr id="757" name="Rectangle"/>
            <p:cNvSpPr/>
            <p:nvPr/>
          </p:nvSpPr>
          <p:spPr>
            <a:xfrm>
              <a:off x="4701440" y="2980365"/>
              <a:ext cx="131269" cy="1693649"/>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23574" tIns="23574" rIns="23574" bIns="23574" numCol="1" anchor="t">
              <a:noAutofit/>
            </a:bodyPr>
            <a:lstStyle/>
            <a:p>
              <a:endParaRPr sz="1238">
                <a:solidFill>
                  <a:schemeClr val="bg1"/>
                </a:solidFill>
              </a:endParaRPr>
            </a:p>
          </p:txBody>
        </p:sp>
        <p:sp>
          <p:nvSpPr>
            <p:cNvPr id="758" name="Rectangle"/>
            <p:cNvSpPr/>
            <p:nvPr/>
          </p:nvSpPr>
          <p:spPr>
            <a:xfrm>
              <a:off x="4863559" y="2980365"/>
              <a:ext cx="131268" cy="1855673"/>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23574" tIns="23574" rIns="23574" bIns="23574" numCol="1" anchor="t">
              <a:noAutofit/>
            </a:bodyPr>
            <a:lstStyle/>
            <a:p>
              <a:endParaRPr sz="1238">
                <a:solidFill>
                  <a:schemeClr val="bg1"/>
                </a:solidFill>
              </a:endParaRPr>
            </a:p>
          </p:txBody>
        </p:sp>
        <p:sp>
          <p:nvSpPr>
            <p:cNvPr id="759" name="Rectangle"/>
            <p:cNvSpPr/>
            <p:nvPr/>
          </p:nvSpPr>
          <p:spPr>
            <a:xfrm>
              <a:off x="5025677" y="2980365"/>
              <a:ext cx="131268" cy="1518991"/>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23574" tIns="23574" rIns="23574" bIns="23574" numCol="1" anchor="t">
              <a:noAutofit/>
            </a:bodyPr>
            <a:lstStyle/>
            <a:p>
              <a:endParaRPr sz="1238">
                <a:solidFill>
                  <a:schemeClr val="bg1"/>
                </a:solidFill>
              </a:endParaRPr>
            </a:p>
          </p:txBody>
        </p:sp>
        <p:sp>
          <p:nvSpPr>
            <p:cNvPr id="760" name="Rectangle"/>
            <p:cNvSpPr/>
            <p:nvPr/>
          </p:nvSpPr>
          <p:spPr>
            <a:xfrm>
              <a:off x="5187796" y="2980365"/>
              <a:ext cx="131268" cy="1507432"/>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23574" tIns="23574" rIns="23574" bIns="23574" numCol="1" anchor="t">
              <a:noAutofit/>
            </a:bodyPr>
            <a:lstStyle/>
            <a:p>
              <a:endParaRPr sz="1238">
                <a:solidFill>
                  <a:schemeClr val="bg1"/>
                </a:solidFill>
              </a:endParaRPr>
            </a:p>
          </p:txBody>
        </p:sp>
        <p:sp>
          <p:nvSpPr>
            <p:cNvPr id="761" name="Rectangle"/>
            <p:cNvSpPr/>
            <p:nvPr/>
          </p:nvSpPr>
          <p:spPr>
            <a:xfrm>
              <a:off x="5349915" y="2980365"/>
              <a:ext cx="131268" cy="1487373"/>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23574" tIns="23574" rIns="23574" bIns="23574" numCol="1" anchor="t">
              <a:noAutofit/>
            </a:bodyPr>
            <a:lstStyle/>
            <a:p>
              <a:endParaRPr sz="1238">
                <a:solidFill>
                  <a:schemeClr val="bg1"/>
                </a:solidFill>
              </a:endParaRPr>
            </a:p>
          </p:txBody>
        </p:sp>
        <p:sp>
          <p:nvSpPr>
            <p:cNvPr id="762" name="Rectangle"/>
            <p:cNvSpPr/>
            <p:nvPr/>
          </p:nvSpPr>
          <p:spPr>
            <a:xfrm>
              <a:off x="5512034" y="2980365"/>
              <a:ext cx="131268" cy="1119751"/>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23574" tIns="23574" rIns="23574" bIns="23574" numCol="1" anchor="t">
              <a:noAutofit/>
            </a:bodyPr>
            <a:lstStyle/>
            <a:p>
              <a:endParaRPr sz="1238">
                <a:solidFill>
                  <a:schemeClr val="bg1"/>
                </a:solidFill>
              </a:endParaRPr>
            </a:p>
          </p:txBody>
        </p:sp>
        <p:sp>
          <p:nvSpPr>
            <p:cNvPr id="763" name="Rectangle"/>
            <p:cNvSpPr/>
            <p:nvPr/>
          </p:nvSpPr>
          <p:spPr>
            <a:xfrm>
              <a:off x="5674152" y="2980365"/>
              <a:ext cx="131268" cy="1077434"/>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23574" tIns="23574" rIns="23574" bIns="23574" numCol="1" anchor="t">
              <a:noAutofit/>
            </a:bodyPr>
            <a:lstStyle/>
            <a:p>
              <a:endParaRPr sz="1238">
                <a:solidFill>
                  <a:schemeClr val="bg1"/>
                </a:solidFill>
              </a:endParaRPr>
            </a:p>
          </p:txBody>
        </p:sp>
        <p:sp>
          <p:nvSpPr>
            <p:cNvPr id="764" name="Rectangle"/>
            <p:cNvSpPr/>
            <p:nvPr/>
          </p:nvSpPr>
          <p:spPr>
            <a:xfrm>
              <a:off x="5836271" y="2980365"/>
              <a:ext cx="131268" cy="1287414"/>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23574" tIns="23574" rIns="23574" bIns="23574" numCol="1" anchor="t">
              <a:noAutofit/>
            </a:bodyPr>
            <a:lstStyle/>
            <a:p>
              <a:endParaRPr sz="1238">
                <a:solidFill>
                  <a:schemeClr val="bg1"/>
                </a:solidFill>
              </a:endParaRPr>
            </a:p>
          </p:txBody>
        </p:sp>
        <p:sp>
          <p:nvSpPr>
            <p:cNvPr id="765" name="Rectangle"/>
            <p:cNvSpPr/>
            <p:nvPr/>
          </p:nvSpPr>
          <p:spPr>
            <a:xfrm>
              <a:off x="5998390" y="2980365"/>
              <a:ext cx="131268" cy="1156859"/>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23574" tIns="23574" rIns="23574" bIns="23574" numCol="1" anchor="t">
              <a:noAutofit/>
            </a:bodyPr>
            <a:lstStyle/>
            <a:p>
              <a:endParaRPr sz="1238">
                <a:solidFill>
                  <a:schemeClr val="bg1"/>
                </a:solidFill>
              </a:endParaRPr>
            </a:p>
          </p:txBody>
        </p:sp>
        <p:sp>
          <p:nvSpPr>
            <p:cNvPr id="766" name="Rectangle"/>
            <p:cNvSpPr/>
            <p:nvPr/>
          </p:nvSpPr>
          <p:spPr>
            <a:xfrm>
              <a:off x="6160508" y="2980365"/>
              <a:ext cx="131269" cy="1038789"/>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23574" tIns="23574" rIns="23574" bIns="23574" numCol="1" anchor="t">
              <a:noAutofit/>
            </a:bodyPr>
            <a:lstStyle/>
            <a:p>
              <a:endParaRPr sz="1238">
                <a:solidFill>
                  <a:schemeClr val="bg1"/>
                </a:solidFill>
              </a:endParaRPr>
            </a:p>
          </p:txBody>
        </p:sp>
        <p:sp>
          <p:nvSpPr>
            <p:cNvPr id="767" name="Rectangle"/>
            <p:cNvSpPr/>
            <p:nvPr/>
          </p:nvSpPr>
          <p:spPr>
            <a:xfrm>
              <a:off x="6322627" y="2980365"/>
              <a:ext cx="131268" cy="1194893"/>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23574" tIns="23574" rIns="23574" bIns="23574" numCol="1" anchor="t">
              <a:noAutofit/>
            </a:bodyPr>
            <a:lstStyle/>
            <a:p>
              <a:endParaRPr sz="1238">
                <a:solidFill>
                  <a:schemeClr val="bg1"/>
                </a:solidFill>
              </a:endParaRPr>
            </a:p>
          </p:txBody>
        </p:sp>
        <p:sp>
          <p:nvSpPr>
            <p:cNvPr id="768" name="Rectangle"/>
            <p:cNvSpPr/>
            <p:nvPr/>
          </p:nvSpPr>
          <p:spPr>
            <a:xfrm>
              <a:off x="6484745" y="2980365"/>
              <a:ext cx="131268" cy="1126366"/>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23574" tIns="23574" rIns="23574" bIns="23574" numCol="1" anchor="t">
              <a:noAutofit/>
            </a:bodyPr>
            <a:lstStyle/>
            <a:p>
              <a:endParaRPr sz="1238">
                <a:solidFill>
                  <a:schemeClr val="bg1"/>
                </a:solidFill>
              </a:endParaRPr>
            </a:p>
          </p:txBody>
        </p:sp>
        <p:sp>
          <p:nvSpPr>
            <p:cNvPr id="769" name="Rectangle"/>
            <p:cNvSpPr/>
            <p:nvPr/>
          </p:nvSpPr>
          <p:spPr>
            <a:xfrm>
              <a:off x="6646864" y="2980365"/>
              <a:ext cx="131269" cy="1117701"/>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23574" tIns="23574" rIns="23574" bIns="23574" numCol="1" anchor="t">
              <a:noAutofit/>
            </a:bodyPr>
            <a:lstStyle/>
            <a:p>
              <a:endParaRPr sz="1238">
                <a:solidFill>
                  <a:schemeClr val="bg1"/>
                </a:solidFill>
              </a:endParaRPr>
            </a:p>
          </p:txBody>
        </p:sp>
        <p:sp>
          <p:nvSpPr>
            <p:cNvPr id="770" name="Rectangle"/>
            <p:cNvSpPr/>
            <p:nvPr/>
          </p:nvSpPr>
          <p:spPr>
            <a:xfrm>
              <a:off x="6808983" y="2980365"/>
              <a:ext cx="131268" cy="1167442"/>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23574" tIns="23574" rIns="23574" bIns="23574" numCol="1" anchor="t">
              <a:noAutofit/>
            </a:bodyPr>
            <a:lstStyle/>
            <a:p>
              <a:endParaRPr sz="1238">
                <a:solidFill>
                  <a:schemeClr val="bg1"/>
                </a:solidFill>
              </a:endParaRPr>
            </a:p>
          </p:txBody>
        </p:sp>
        <p:sp>
          <p:nvSpPr>
            <p:cNvPr id="771" name="Rectangle"/>
            <p:cNvSpPr/>
            <p:nvPr/>
          </p:nvSpPr>
          <p:spPr>
            <a:xfrm>
              <a:off x="6971102" y="2980365"/>
              <a:ext cx="131268" cy="1288605"/>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23574" tIns="23574" rIns="23574" bIns="23574" numCol="1" anchor="t">
              <a:noAutofit/>
            </a:bodyPr>
            <a:lstStyle/>
            <a:p>
              <a:endParaRPr sz="1238">
                <a:solidFill>
                  <a:schemeClr val="bg1"/>
                </a:solidFill>
              </a:endParaRPr>
            </a:p>
          </p:txBody>
        </p:sp>
        <p:sp>
          <p:nvSpPr>
            <p:cNvPr id="772" name="Rectangle"/>
            <p:cNvSpPr/>
            <p:nvPr/>
          </p:nvSpPr>
          <p:spPr>
            <a:xfrm>
              <a:off x="7133221" y="2980365"/>
              <a:ext cx="131268" cy="1437747"/>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23574" tIns="23574" rIns="23574" bIns="23574" numCol="1" anchor="t">
              <a:noAutofit/>
            </a:bodyPr>
            <a:lstStyle/>
            <a:p>
              <a:endParaRPr sz="1238">
                <a:solidFill>
                  <a:schemeClr val="bg1"/>
                </a:solidFill>
              </a:endParaRPr>
            </a:p>
          </p:txBody>
        </p:sp>
        <p:sp>
          <p:nvSpPr>
            <p:cNvPr id="773" name="Rectangle"/>
            <p:cNvSpPr/>
            <p:nvPr/>
          </p:nvSpPr>
          <p:spPr>
            <a:xfrm>
              <a:off x="7295339" y="2980365"/>
              <a:ext cx="131268" cy="1212653"/>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23574" tIns="23574" rIns="23574" bIns="23574" numCol="1" anchor="t">
              <a:noAutofit/>
            </a:bodyPr>
            <a:lstStyle/>
            <a:p>
              <a:endParaRPr sz="1238">
                <a:solidFill>
                  <a:schemeClr val="bg1"/>
                </a:solidFill>
              </a:endParaRPr>
            </a:p>
          </p:txBody>
        </p:sp>
        <p:sp>
          <p:nvSpPr>
            <p:cNvPr id="774" name="Rectangle"/>
            <p:cNvSpPr/>
            <p:nvPr/>
          </p:nvSpPr>
          <p:spPr>
            <a:xfrm>
              <a:off x="7457457" y="2980365"/>
              <a:ext cx="131269" cy="798200"/>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23574" tIns="23574" rIns="23574" bIns="23574" numCol="1" anchor="t">
              <a:noAutofit/>
            </a:bodyPr>
            <a:lstStyle/>
            <a:p>
              <a:endParaRPr sz="1238">
                <a:solidFill>
                  <a:schemeClr val="bg1"/>
                </a:solidFill>
              </a:endParaRPr>
            </a:p>
          </p:txBody>
        </p:sp>
        <p:sp>
          <p:nvSpPr>
            <p:cNvPr id="775" name="Rectangle"/>
            <p:cNvSpPr/>
            <p:nvPr/>
          </p:nvSpPr>
          <p:spPr>
            <a:xfrm>
              <a:off x="7619576" y="2980365"/>
              <a:ext cx="131268" cy="798200"/>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23574" tIns="23574" rIns="23574" bIns="23574" numCol="1" anchor="t">
              <a:noAutofit/>
            </a:bodyPr>
            <a:lstStyle/>
            <a:p>
              <a:endParaRPr sz="1238">
                <a:solidFill>
                  <a:schemeClr val="bg1"/>
                </a:solidFill>
              </a:endParaRPr>
            </a:p>
          </p:txBody>
        </p:sp>
        <p:sp>
          <p:nvSpPr>
            <p:cNvPr id="776" name="Rectangle"/>
            <p:cNvSpPr/>
            <p:nvPr/>
          </p:nvSpPr>
          <p:spPr>
            <a:xfrm>
              <a:off x="7781695" y="2980365"/>
              <a:ext cx="131268" cy="854788"/>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23574" tIns="23574" rIns="23574" bIns="23574" numCol="1" anchor="t">
              <a:noAutofit/>
            </a:bodyPr>
            <a:lstStyle/>
            <a:p>
              <a:endParaRPr sz="1238">
                <a:solidFill>
                  <a:schemeClr val="bg1"/>
                </a:solidFill>
              </a:endParaRPr>
            </a:p>
          </p:txBody>
        </p:sp>
        <p:sp>
          <p:nvSpPr>
            <p:cNvPr id="777" name="Rectangle"/>
            <p:cNvSpPr/>
            <p:nvPr/>
          </p:nvSpPr>
          <p:spPr>
            <a:xfrm>
              <a:off x="7943813" y="2980365"/>
              <a:ext cx="131268" cy="951823"/>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23574" tIns="23574" rIns="23574" bIns="23574" numCol="1" anchor="t">
              <a:noAutofit/>
            </a:bodyPr>
            <a:lstStyle/>
            <a:p>
              <a:endParaRPr sz="1238">
                <a:solidFill>
                  <a:schemeClr val="bg1"/>
                </a:solidFill>
              </a:endParaRPr>
            </a:p>
          </p:txBody>
        </p:sp>
        <p:sp>
          <p:nvSpPr>
            <p:cNvPr id="778" name="Rectangle"/>
            <p:cNvSpPr/>
            <p:nvPr/>
          </p:nvSpPr>
          <p:spPr>
            <a:xfrm>
              <a:off x="8105932" y="2980365"/>
              <a:ext cx="131268" cy="985194"/>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23574" tIns="23574" rIns="23574" bIns="23574" numCol="1" anchor="t">
              <a:noAutofit/>
            </a:bodyPr>
            <a:lstStyle/>
            <a:p>
              <a:endParaRPr sz="1238">
                <a:solidFill>
                  <a:schemeClr val="bg1"/>
                </a:solidFill>
              </a:endParaRPr>
            </a:p>
          </p:txBody>
        </p:sp>
        <p:sp>
          <p:nvSpPr>
            <p:cNvPr id="779" name="Rectangle"/>
            <p:cNvSpPr/>
            <p:nvPr/>
          </p:nvSpPr>
          <p:spPr>
            <a:xfrm>
              <a:off x="8268051" y="2980365"/>
              <a:ext cx="131268" cy="537188"/>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23574" tIns="23574" rIns="23574" bIns="23574" numCol="1" anchor="t">
              <a:noAutofit/>
            </a:bodyPr>
            <a:lstStyle/>
            <a:p>
              <a:endParaRPr sz="1238">
                <a:solidFill>
                  <a:schemeClr val="bg1"/>
                </a:solidFill>
              </a:endParaRPr>
            </a:p>
          </p:txBody>
        </p:sp>
        <p:sp>
          <p:nvSpPr>
            <p:cNvPr id="780" name="Rectangle"/>
            <p:cNvSpPr/>
            <p:nvPr/>
          </p:nvSpPr>
          <p:spPr>
            <a:xfrm>
              <a:off x="8430169" y="2980365"/>
              <a:ext cx="131269" cy="431107"/>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23574" tIns="23574" rIns="23574" bIns="23574" numCol="1" anchor="t">
              <a:noAutofit/>
            </a:bodyPr>
            <a:lstStyle/>
            <a:p>
              <a:endParaRPr sz="1238">
                <a:solidFill>
                  <a:schemeClr val="bg1"/>
                </a:solidFill>
              </a:endParaRPr>
            </a:p>
          </p:txBody>
        </p:sp>
        <p:sp>
          <p:nvSpPr>
            <p:cNvPr id="781" name="Rectangle"/>
            <p:cNvSpPr/>
            <p:nvPr/>
          </p:nvSpPr>
          <p:spPr>
            <a:xfrm>
              <a:off x="8592288" y="2980365"/>
              <a:ext cx="131268" cy="339644"/>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23574" tIns="23574" rIns="23574" bIns="23574" numCol="1" anchor="t">
              <a:noAutofit/>
            </a:bodyPr>
            <a:lstStyle/>
            <a:p>
              <a:endParaRPr sz="1238">
                <a:solidFill>
                  <a:schemeClr val="bg1"/>
                </a:solidFill>
              </a:endParaRPr>
            </a:p>
          </p:txBody>
        </p:sp>
        <p:sp>
          <p:nvSpPr>
            <p:cNvPr id="782" name="Rectangle"/>
            <p:cNvSpPr/>
            <p:nvPr/>
          </p:nvSpPr>
          <p:spPr>
            <a:xfrm>
              <a:off x="8754406" y="2980365"/>
              <a:ext cx="131268" cy="232835"/>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23574" tIns="23574" rIns="23574" bIns="23574" numCol="1" anchor="t">
              <a:noAutofit/>
            </a:bodyPr>
            <a:lstStyle/>
            <a:p>
              <a:endParaRPr sz="1238">
                <a:solidFill>
                  <a:schemeClr val="bg1"/>
                </a:solidFill>
              </a:endParaRPr>
            </a:p>
          </p:txBody>
        </p:sp>
        <p:sp>
          <p:nvSpPr>
            <p:cNvPr id="783" name="Rectangle"/>
            <p:cNvSpPr/>
            <p:nvPr/>
          </p:nvSpPr>
          <p:spPr>
            <a:xfrm>
              <a:off x="8916525" y="2980365"/>
              <a:ext cx="131268" cy="359653"/>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23574" tIns="23574" rIns="23574" bIns="23574" numCol="1" anchor="t">
              <a:noAutofit/>
            </a:bodyPr>
            <a:lstStyle/>
            <a:p>
              <a:endParaRPr sz="1238">
                <a:solidFill>
                  <a:schemeClr val="bg1"/>
                </a:solidFill>
              </a:endParaRPr>
            </a:p>
          </p:txBody>
        </p:sp>
        <p:sp>
          <p:nvSpPr>
            <p:cNvPr id="784" name="Rectangle"/>
            <p:cNvSpPr/>
            <p:nvPr/>
          </p:nvSpPr>
          <p:spPr>
            <a:xfrm>
              <a:off x="9078644" y="2951113"/>
              <a:ext cx="131268" cy="22904"/>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sz="1238">
                <a:solidFill>
                  <a:schemeClr val="bg1"/>
                </a:solidFill>
              </a:endParaRPr>
            </a:p>
          </p:txBody>
        </p:sp>
        <p:sp>
          <p:nvSpPr>
            <p:cNvPr id="785" name="Rectangle"/>
            <p:cNvSpPr/>
            <p:nvPr/>
          </p:nvSpPr>
          <p:spPr>
            <a:xfrm>
              <a:off x="9240763" y="2962357"/>
              <a:ext cx="131268" cy="11659"/>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sz="1238">
                <a:solidFill>
                  <a:schemeClr val="bg1"/>
                </a:solidFill>
              </a:endParaRPr>
            </a:p>
          </p:txBody>
        </p:sp>
        <p:sp>
          <p:nvSpPr>
            <p:cNvPr id="786" name="Rectangle"/>
            <p:cNvSpPr/>
            <p:nvPr/>
          </p:nvSpPr>
          <p:spPr>
            <a:xfrm>
              <a:off x="9402881" y="2739214"/>
              <a:ext cx="131269" cy="234802"/>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sz="1238">
                <a:solidFill>
                  <a:schemeClr val="bg1"/>
                </a:solidFill>
              </a:endParaRPr>
            </a:p>
          </p:txBody>
        </p:sp>
        <p:sp>
          <p:nvSpPr>
            <p:cNvPr id="787" name="Rectangle"/>
            <p:cNvSpPr/>
            <p:nvPr/>
          </p:nvSpPr>
          <p:spPr>
            <a:xfrm>
              <a:off x="9564999" y="2570609"/>
              <a:ext cx="131269" cy="403408"/>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sz="1238">
                <a:solidFill>
                  <a:schemeClr val="bg1"/>
                </a:solidFill>
              </a:endParaRPr>
            </a:p>
          </p:txBody>
        </p:sp>
        <p:sp>
          <p:nvSpPr>
            <p:cNvPr id="788" name="Rectangle"/>
            <p:cNvSpPr/>
            <p:nvPr/>
          </p:nvSpPr>
          <p:spPr>
            <a:xfrm>
              <a:off x="9727118" y="2798117"/>
              <a:ext cx="131268" cy="175900"/>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sz="1238">
                <a:solidFill>
                  <a:schemeClr val="bg1"/>
                </a:solidFill>
              </a:endParaRPr>
            </a:p>
          </p:txBody>
        </p:sp>
        <p:sp>
          <p:nvSpPr>
            <p:cNvPr id="789" name="Rectangle"/>
            <p:cNvSpPr/>
            <p:nvPr/>
          </p:nvSpPr>
          <p:spPr>
            <a:xfrm>
              <a:off x="9889237" y="2670572"/>
              <a:ext cx="131268" cy="303445"/>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sz="1238">
                <a:solidFill>
                  <a:schemeClr val="bg1"/>
                </a:solidFill>
              </a:endParaRPr>
            </a:p>
          </p:txBody>
        </p:sp>
        <p:sp>
          <p:nvSpPr>
            <p:cNvPr id="790" name="Rectangle"/>
            <p:cNvSpPr/>
            <p:nvPr/>
          </p:nvSpPr>
          <p:spPr>
            <a:xfrm>
              <a:off x="10051356" y="2308985"/>
              <a:ext cx="131268" cy="665031"/>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sz="1238">
                <a:solidFill>
                  <a:schemeClr val="bg1"/>
                </a:solidFill>
              </a:endParaRPr>
            </a:p>
          </p:txBody>
        </p:sp>
        <p:sp>
          <p:nvSpPr>
            <p:cNvPr id="791" name="Rectangle"/>
            <p:cNvSpPr/>
            <p:nvPr/>
          </p:nvSpPr>
          <p:spPr>
            <a:xfrm>
              <a:off x="10213474" y="1976834"/>
              <a:ext cx="131268" cy="997183"/>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sz="1238">
                <a:solidFill>
                  <a:schemeClr val="bg1"/>
                </a:solidFill>
              </a:endParaRPr>
            </a:p>
          </p:txBody>
        </p:sp>
        <p:sp>
          <p:nvSpPr>
            <p:cNvPr id="792" name="Rectangle"/>
            <p:cNvSpPr/>
            <p:nvPr/>
          </p:nvSpPr>
          <p:spPr>
            <a:xfrm>
              <a:off x="10375593" y="1950210"/>
              <a:ext cx="131268" cy="1023806"/>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sz="1238">
                <a:solidFill>
                  <a:schemeClr val="bg1"/>
                </a:solidFill>
              </a:endParaRPr>
            </a:p>
          </p:txBody>
        </p:sp>
        <p:sp>
          <p:nvSpPr>
            <p:cNvPr id="793" name="Rectangle"/>
            <p:cNvSpPr/>
            <p:nvPr/>
          </p:nvSpPr>
          <p:spPr>
            <a:xfrm>
              <a:off x="10537711" y="1798124"/>
              <a:ext cx="131269" cy="1175892"/>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sz="1238">
                <a:solidFill>
                  <a:schemeClr val="bg1"/>
                </a:solidFill>
              </a:endParaRPr>
            </a:p>
          </p:txBody>
        </p:sp>
        <p:sp>
          <p:nvSpPr>
            <p:cNvPr id="794" name="Rectangle"/>
            <p:cNvSpPr/>
            <p:nvPr/>
          </p:nvSpPr>
          <p:spPr>
            <a:xfrm>
              <a:off x="10699830" y="1500882"/>
              <a:ext cx="131268" cy="1473135"/>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sz="1238">
                <a:solidFill>
                  <a:schemeClr val="bg1"/>
                </a:solidFill>
              </a:endParaRPr>
            </a:p>
          </p:txBody>
        </p:sp>
        <p:sp>
          <p:nvSpPr>
            <p:cNvPr id="795" name="Rectangle"/>
            <p:cNvSpPr/>
            <p:nvPr/>
          </p:nvSpPr>
          <p:spPr>
            <a:xfrm>
              <a:off x="10861950" y="1704015"/>
              <a:ext cx="131268" cy="1270001"/>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sz="1238">
                <a:solidFill>
                  <a:schemeClr val="bg1"/>
                </a:solidFill>
              </a:endParaRPr>
            </a:p>
          </p:txBody>
        </p:sp>
        <p:sp>
          <p:nvSpPr>
            <p:cNvPr id="796" name="Rectangle"/>
            <p:cNvSpPr/>
            <p:nvPr/>
          </p:nvSpPr>
          <p:spPr>
            <a:xfrm>
              <a:off x="11024067" y="1509315"/>
              <a:ext cx="131268" cy="1464702"/>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sz="1238">
                <a:solidFill>
                  <a:schemeClr val="bg1"/>
                </a:solidFill>
              </a:endParaRPr>
            </a:p>
          </p:txBody>
        </p:sp>
        <p:sp>
          <p:nvSpPr>
            <p:cNvPr id="797" name="Rectangle"/>
            <p:cNvSpPr/>
            <p:nvPr/>
          </p:nvSpPr>
          <p:spPr>
            <a:xfrm>
              <a:off x="11186186" y="1303436"/>
              <a:ext cx="131269" cy="1670580"/>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sz="1238">
                <a:solidFill>
                  <a:schemeClr val="bg1"/>
                </a:solidFill>
              </a:endParaRPr>
            </a:p>
          </p:txBody>
        </p:sp>
        <p:sp>
          <p:nvSpPr>
            <p:cNvPr id="798" name="Rectangle"/>
            <p:cNvSpPr/>
            <p:nvPr/>
          </p:nvSpPr>
          <p:spPr>
            <a:xfrm>
              <a:off x="11348304" y="1361016"/>
              <a:ext cx="131269" cy="1613000"/>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sz="1238">
                <a:solidFill>
                  <a:schemeClr val="bg1"/>
                </a:solidFill>
              </a:endParaRPr>
            </a:p>
          </p:txBody>
        </p:sp>
        <p:sp>
          <p:nvSpPr>
            <p:cNvPr id="799" name="Rectangle"/>
            <p:cNvSpPr/>
            <p:nvPr/>
          </p:nvSpPr>
          <p:spPr>
            <a:xfrm>
              <a:off x="11510424" y="1210121"/>
              <a:ext cx="131268" cy="1763895"/>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sz="1238">
                <a:solidFill>
                  <a:schemeClr val="bg1"/>
                </a:solidFill>
              </a:endParaRPr>
            </a:p>
          </p:txBody>
        </p:sp>
        <p:sp>
          <p:nvSpPr>
            <p:cNvPr id="800" name="Rectangle"/>
            <p:cNvSpPr/>
            <p:nvPr/>
          </p:nvSpPr>
          <p:spPr>
            <a:xfrm>
              <a:off x="11672542" y="1053603"/>
              <a:ext cx="131268" cy="1920413"/>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sz="1238" dirty="0">
                <a:solidFill>
                  <a:schemeClr val="bg1"/>
                </a:solidFill>
              </a:endParaRPr>
            </a:p>
          </p:txBody>
        </p:sp>
        <p:sp>
          <p:nvSpPr>
            <p:cNvPr id="801" name="Rectangle"/>
            <p:cNvSpPr/>
            <p:nvPr/>
          </p:nvSpPr>
          <p:spPr>
            <a:xfrm>
              <a:off x="11834662" y="877160"/>
              <a:ext cx="131268" cy="2096856"/>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sz="1238">
                <a:solidFill>
                  <a:schemeClr val="bg1"/>
                </a:solidFill>
              </a:endParaRPr>
            </a:p>
          </p:txBody>
        </p:sp>
        <p:sp>
          <p:nvSpPr>
            <p:cNvPr id="802" name="Rectangle"/>
            <p:cNvSpPr/>
            <p:nvPr/>
          </p:nvSpPr>
          <p:spPr>
            <a:xfrm>
              <a:off x="11996780" y="789384"/>
              <a:ext cx="131268" cy="2180399"/>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sz="1238">
                <a:solidFill>
                  <a:schemeClr val="bg1"/>
                </a:solidFill>
              </a:endParaRPr>
            </a:p>
          </p:txBody>
        </p:sp>
        <p:sp>
          <p:nvSpPr>
            <p:cNvPr id="803" name="Rectangle"/>
            <p:cNvSpPr/>
            <p:nvPr/>
          </p:nvSpPr>
          <p:spPr>
            <a:xfrm>
              <a:off x="12158898" y="556385"/>
              <a:ext cx="131268" cy="2417631"/>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sz="1238">
                <a:solidFill>
                  <a:schemeClr val="bg1"/>
                </a:solidFill>
              </a:endParaRPr>
            </a:p>
          </p:txBody>
        </p:sp>
        <p:sp>
          <p:nvSpPr>
            <p:cNvPr id="804" name="Rectangle"/>
            <p:cNvSpPr/>
            <p:nvPr/>
          </p:nvSpPr>
          <p:spPr>
            <a:xfrm>
              <a:off x="12321017" y="634933"/>
              <a:ext cx="131268" cy="2339083"/>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sz="1238">
                <a:solidFill>
                  <a:schemeClr val="bg1"/>
                </a:solidFill>
              </a:endParaRPr>
            </a:p>
          </p:txBody>
        </p:sp>
        <p:sp>
          <p:nvSpPr>
            <p:cNvPr id="805" name="Rectangle"/>
            <p:cNvSpPr/>
            <p:nvPr/>
          </p:nvSpPr>
          <p:spPr>
            <a:xfrm>
              <a:off x="12483135" y="465583"/>
              <a:ext cx="131268" cy="2508433"/>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sz="1238">
                <a:solidFill>
                  <a:schemeClr val="bg1"/>
                </a:solidFill>
              </a:endParaRPr>
            </a:p>
          </p:txBody>
        </p:sp>
        <p:sp>
          <p:nvSpPr>
            <p:cNvPr id="806" name="Rectangle"/>
            <p:cNvSpPr/>
            <p:nvPr/>
          </p:nvSpPr>
          <p:spPr>
            <a:xfrm>
              <a:off x="12645255" y="324891"/>
              <a:ext cx="131268" cy="2649125"/>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sz="1238">
                <a:solidFill>
                  <a:schemeClr val="bg1"/>
                </a:solidFill>
              </a:endParaRPr>
            </a:p>
          </p:txBody>
        </p:sp>
        <p:sp>
          <p:nvSpPr>
            <p:cNvPr id="807" name="Rectangle"/>
            <p:cNvSpPr/>
            <p:nvPr/>
          </p:nvSpPr>
          <p:spPr>
            <a:xfrm>
              <a:off x="12807373" y="0"/>
              <a:ext cx="131268" cy="2974016"/>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sz="1238">
                <a:solidFill>
                  <a:schemeClr val="bg1"/>
                </a:solidFill>
              </a:endParaRPr>
            </a:p>
          </p:txBody>
        </p:sp>
      </p:grpSp>
      <p:sp>
        <p:nvSpPr>
          <p:cNvPr id="809" name="Line"/>
          <p:cNvSpPr/>
          <p:nvPr/>
        </p:nvSpPr>
        <p:spPr>
          <a:xfrm flipV="1">
            <a:off x="11355178" y="2072144"/>
            <a:ext cx="0" cy="1952541"/>
          </a:xfrm>
          <a:prstGeom prst="line">
            <a:avLst/>
          </a:prstGeom>
          <a:ln w="88900">
            <a:solidFill>
              <a:srgbClr val="FF2600"/>
            </a:solidFill>
            <a:prstDash val="sysDot"/>
            <a:miter lim="400000"/>
          </a:ln>
        </p:spPr>
        <p:txBody>
          <a:bodyPr lIns="0" tIns="0" rIns="0" bIns="0"/>
          <a:lstStyle/>
          <a:p>
            <a:endParaRPr sz="1238">
              <a:solidFill>
                <a:schemeClr val="bg1"/>
              </a:solidFill>
            </a:endParaRPr>
          </a:p>
        </p:txBody>
      </p:sp>
      <p:grpSp>
        <p:nvGrpSpPr>
          <p:cNvPr id="812" name="Group"/>
          <p:cNvGrpSpPr/>
          <p:nvPr/>
        </p:nvGrpSpPr>
        <p:grpSpPr>
          <a:xfrm>
            <a:off x="4984217" y="2018161"/>
            <a:ext cx="6327182" cy="396776"/>
            <a:chOff x="30765" y="27198"/>
            <a:chExt cx="10225747" cy="641253"/>
          </a:xfrm>
        </p:grpSpPr>
        <p:sp>
          <p:nvSpPr>
            <p:cNvPr id="810" name="2020 is likely to set a new record again."/>
            <p:cNvSpPr txBox="1"/>
            <p:nvPr/>
          </p:nvSpPr>
          <p:spPr>
            <a:xfrm>
              <a:off x="30765" y="27198"/>
              <a:ext cx="9437931" cy="641253"/>
            </a:xfrm>
            <a:prstGeom prst="rect">
              <a:avLst/>
            </a:prstGeom>
            <a:noFill/>
            <a:ln w="12700" cap="flat">
              <a:noFill/>
              <a:miter lim="400000"/>
            </a:ln>
            <a:effectLst>
              <a:outerShdw blurRad="38100" dist="38100" dir="5400000" rotWithShape="0">
                <a:srgbClr val="000000">
                  <a:alpha val="69827"/>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1433" tIns="31433" rIns="31433" bIns="31433" numCol="1" anchor="ctr">
              <a:spAutoFit/>
            </a:bodyPr>
            <a:lstStyle>
              <a:lvl1pPr algn="ctr">
                <a:defRPr sz="3500"/>
              </a:lvl1pPr>
            </a:lstStyle>
            <a:p>
              <a:r>
                <a:rPr sz="2166" dirty="0">
                  <a:solidFill>
                    <a:schemeClr val="bg1"/>
                  </a:solidFill>
                </a:rPr>
                <a:t>2020 is likely to set a new record again.</a:t>
              </a:r>
            </a:p>
          </p:txBody>
        </p:sp>
        <p:sp>
          <p:nvSpPr>
            <p:cNvPr id="811" name="Line"/>
            <p:cNvSpPr/>
            <p:nvPr/>
          </p:nvSpPr>
          <p:spPr>
            <a:xfrm>
              <a:off x="9437930" y="294256"/>
              <a:ext cx="818582" cy="1"/>
            </a:xfrm>
            <a:prstGeom prst="line">
              <a:avLst/>
            </a:prstGeom>
            <a:noFill/>
            <a:ln w="38100" cap="flat">
              <a:solidFill>
                <a:srgbClr val="FFFFFF"/>
              </a:solidFill>
              <a:prstDash val="solid"/>
              <a:miter lim="400000"/>
            </a:ln>
            <a:effectLst>
              <a:outerShdw blurRad="25400" dist="25400" dir="5400000" rotWithShape="0">
                <a:srgbClr val="000000">
                  <a:alpha val="69827"/>
                </a:srgbClr>
              </a:outerShdw>
            </a:effectLst>
          </p:spPr>
          <p:txBody>
            <a:bodyPr wrap="square" lIns="0" tIns="0" rIns="0" bIns="0" numCol="1" anchor="t">
              <a:noAutofit/>
            </a:bodyPr>
            <a:lstStyle/>
            <a:p>
              <a:endParaRPr sz="1238">
                <a:solidFill>
                  <a:schemeClr val="bg1"/>
                </a:solidFill>
              </a:endParaRPr>
            </a:p>
          </p:txBody>
        </p:sp>
      </p:grpSp>
      <p:sp>
        <p:nvSpPr>
          <p:cNvPr id="813" name="Data: Cheng, L. J., and J. Zhu, 2018: “2017 was the warmest year on record for the global ocean,” Advances in Atmospheric Sciences, 34(3)"/>
          <p:cNvSpPr txBox="1"/>
          <p:nvPr/>
        </p:nvSpPr>
        <p:spPr>
          <a:xfrm>
            <a:off x="2223231" y="7314864"/>
            <a:ext cx="9586753" cy="2164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5716" tIns="15716" rIns="15716" bIns="15716" anchor="b">
            <a:spAutoFit/>
          </a:bodyPr>
          <a:lstStyle>
            <a:lvl1pPr>
              <a:defRPr sz="1200"/>
            </a:lvl1pPr>
          </a:lstStyle>
          <a:p>
            <a:r>
              <a:rPr dirty="0">
                <a:solidFill>
                  <a:schemeClr val="bg1"/>
                </a:solidFill>
              </a:rPr>
              <a:t>Data: Cheng, L. J., and J. Zhu, 2018: “2017 was the warmest year on record for the global ocean,” </a:t>
            </a:r>
            <a:r>
              <a:rPr i="1" dirty="0">
                <a:solidFill>
                  <a:schemeClr val="bg1"/>
                </a:solidFill>
              </a:rPr>
              <a:t>Advances in Atmospheric Sciences</a:t>
            </a:r>
            <a:r>
              <a:rPr dirty="0">
                <a:solidFill>
                  <a:schemeClr val="bg1"/>
                </a:solidFill>
              </a:rPr>
              <a:t>, 34(3)</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808"/>
                                        </p:tgtEl>
                                        <p:attrNameLst>
                                          <p:attrName>style.visibility</p:attrName>
                                        </p:attrNameLst>
                                      </p:cBhvr>
                                      <p:to>
                                        <p:strVal val="visible"/>
                                      </p:to>
                                    </p:set>
                                    <p:animEffect transition="in" filter="wipe(left)">
                                      <p:cBhvr>
                                        <p:cTn id="7" dur="1000"/>
                                        <p:tgtEl>
                                          <p:spTgt spid="80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iterate>
                                    <p:tmAbs val="0"/>
                                  </p:iterate>
                                  <p:childTnLst>
                                    <p:set>
                                      <p:cBhvr>
                                        <p:cTn id="11" fill="hold"/>
                                        <p:tgtEl>
                                          <p:spTgt spid="809"/>
                                        </p:tgtEl>
                                        <p:attrNameLst>
                                          <p:attrName>style.visibility</p:attrName>
                                        </p:attrNameLst>
                                      </p:cBhvr>
                                      <p:to>
                                        <p:strVal val="visible"/>
                                      </p:to>
                                    </p:set>
                                    <p:animEffect transition="in" filter="wipe(down)">
                                      <p:cBhvr>
                                        <p:cTn id="12" dur="700"/>
                                        <p:tgtEl>
                                          <p:spTgt spid="809"/>
                                        </p:tgtEl>
                                      </p:cBhvr>
                                    </p:animEffect>
                                  </p:childTnLst>
                                </p:cTn>
                              </p:par>
                            </p:childTnLst>
                          </p:cTn>
                        </p:par>
                        <p:par>
                          <p:cTn id="13" fill="hold">
                            <p:stCondLst>
                              <p:cond delay="700"/>
                            </p:stCondLst>
                            <p:childTnLst>
                              <p:par>
                                <p:cTn id="14" presetID="22" presetClass="entr" presetSubtype="8" fill="hold" grpId="0" nodeType="afterEffect">
                                  <p:stCondLst>
                                    <p:cond delay="200"/>
                                  </p:stCondLst>
                                  <p:iterate>
                                    <p:tmAbs val="0"/>
                                  </p:iterate>
                                  <p:childTnLst>
                                    <p:set>
                                      <p:cBhvr>
                                        <p:cTn id="15" fill="hold"/>
                                        <p:tgtEl>
                                          <p:spTgt spid="812"/>
                                        </p:tgtEl>
                                        <p:attrNameLst>
                                          <p:attrName>style.visibility</p:attrName>
                                        </p:attrNameLst>
                                      </p:cBhvr>
                                      <p:to>
                                        <p:strVal val="visible"/>
                                      </p:to>
                                    </p:set>
                                    <p:animEffect transition="in" filter="wipe(left)">
                                      <p:cBhvr>
                                        <p:cTn id="16" dur="1000"/>
                                        <p:tgtEl>
                                          <p:spTgt spid="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 grpId="0" advAuto="0"/>
      <p:bldP spid="809" grpId="0" animBg="1" advAuto="0"/>
      <p:bldP spid="812" grpId="0"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0151" y="4834119"/>
            <a:ext cx="3714624" cy="2828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382838" y="235573"/>
            <a:ext cx="9051925" cy="869746"/>
          </a:xfrm>
        </p:spPr>
        <p:txBody>
          <a:bodyPr/>
          <a:lstStyle/>
          <a:p>
            <a:r>
              <a:rPr lang="en-US" sz="3600" dirty="0">
                <a:latin typeface="+mj-lt"/>
              </a:rPr>
              <a:t>Warming Oceans</a:t>
            </a:r>
          </a:p>
        </p:txBody>
      </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50151" y="1131887"/>
            <a:ext cx="4702363" cy="351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5056" y="2092904"/>
            <a:ext cx="6613744" cy="4128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126084" y="7293170"/>
            <a:ext cx="838691" cy="369332"/>
          </a:xfrm>
          <a:prstGeom prst="rect">
            <a:avLst/>
          </a:prstGeom>
          <a:noFill/>
        </p:spPr>
        <p:txBody>
          <a:bodyPr wrap="none" rtlCol="0">
            <a:spAutoFit/>
          </a:bodyPr>
          <a:lstStyle/>
          <a:p>
            <a:r>
              <a:rPr lang="en-US" sz="1800">
                <a:solidFill>
                  <a:schemeClr val="bg1">
                    <a:lumMod val="85000"/>
                  </a:schemeClr>
                </a:solidFill>
              </a:rPr>
              <a:t>NOAA</a:t>
            </a:r>
          </a:p>
        </p:txBody>
      </p:sp>
      <p:sp>
        <p:nvSpPr>
          <p:cNvPr id="3" name="TextBox 2"/>
          <p:cNvSpPr txBox="1"/>
          <p:nvPr/>
        </p:nvSpPr>
        <p:spPr>
          <a:xfrm>
            <a:off x="7728214" y="4281861"/>
            <a:ext cx="697627" cy="369332"/>
          </a:xfrm>
          <a:prstGeom prst="rect">
            <a:avLst/>
          </a:prstGeom>
          <a:noFill/>
        </p:spPr>
        <p:txBody>
          <a:bodyPr wrap="none" rtlCol="0">
            <a:spAutoFit/>
          </a:bodyPr>
          <a:lstStyle/>
          <a:p>
            <a:r>
              <a:rPr lang="en-US" sz="1800">
                <a:solidFill>
                  <a:schemeClr val="bg1">
                    <a:lumMod val="50000"/>
                  </a:schemeClr>
                </a:solidFill>
              </a:rPr>
              <a:t>FWS</a:t>
            </a: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08800" y="311150"/>
            <a:ext cx="4525964" cy="869746"/>
          </a:xfrm>
        </p:spPr>
        <p:txBody>
          <a:bodyPr/>
          <a:lstStyle/>
          <a:p>
            <a:r>
              <a:rPr lang="en-US" sz="3600" dirty="0"/>
              <a:t>Melting Sea Ice</a:t>
            </a:r>
          </a:p>
        </p:txBody>
      </p:sp>
      <p:sp>
        <p:nvSpPr>
          <p:cNvPr id="4" name="TextBox 3"/>
          <p:cNvSpPr txBox="1"/>
          <p:nvPr/>
        </p:nvSpPr>
        <p:spPr>
          <a:xfrm>
            <a:off x="6396688" y="7276584"/>
            <a:ext cx="1313180" cy="369332"/>
          </a:xfrm>
          <a:prstGeom prst="rect">
            <a:avLst/>
          </a:prstGeom>
          <a:noFill/>
        </p:spPr>
        <p:txBody>
          <a:bodyPr wrap="none" rtlCol="0">
            <a:spAutoFit/>
          </a:bodyPr>
          <a:lstStyle/>
          <a:p>
            <a:r>
              <a:rPr lang="en-US" sz="1800" dirty="0"/>
              <a:t>NCA, 2018</a:t>
            </a:r>
          </a:p>
        </p:txBody>
      </p:sp>
      <p:pic>
        <p:nvPicPr>
          <p:cNvPr id="6" name="Picture 5">
            <a:extLst>
              <a:ext uri="{FF2B5EF4-FFF2-40B4-BE49-F238E27FC236}">
                <a16:creationId xmlns:a16="http://schemas.microsoft.com/office/drawing/2014/main" id="{2335FC27-43F2-4929-A856-CFF1B3C971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984" y="0"/>
            <a:ext cx="4171351" cy="7772400"/>
          </a:xfrm>
          <a:prstGeom prst="rect">
            <a:avLst/>
          </a:prstGeom>
        </p:spPr>
      </p:pic>
      <p:pic>
        <p:nvPicPr>
          <p:cNvPr id="3" name="Picture 2">
            <a:extLst>
              <a:ext uri="{FF2B5EF4-FFF2-40B4-BE49-F238E27FC236}">
                <a16:creationId xmlns:a16="http://schemas.microsoft.com/office/drawing/2014/main" id="{CF566708-3079-476D-929C-FEF94C394700}"/>
              </a:ext>
            </a:extLst>
          </p:cNvPr>
          <p:cNvPicPr>
            <a:picLocks noChangeAspect="1"/>
          </p:cNvPicPr>
          <p:nvPr/>
        </p:nvPicPr>
        <p:blipFill>
          <a:blip r:embed="rId4"/>
          <a:stretch>
            <a:fillRect/>
          </a:stretch>
        </p:blipFill>
        <p:spPr>
          <a:xfrm>
            <a:off x="5496504" y="1710816"/>
            <a:ext cx="7859903" cy="4913504"/>
          </a:xfrm>
          <a:prstGeom prst="rect">
            <a:avLst/>
          </a:prstGeom>
        </p:spPr>
      </p:pic>
    </p:spTree>
    <p:extLst>
      <p:ext uri="{BB962C8B-B14F-4D97-AF65-F5344CB8AC3E}">
        <p14:creationId xmlns:p14="http://schemas.microsoft.com/office/powerpoint/2010/main" val="298818093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1316" y="351638"/>
            <a:ext cx="12434968" cy="869746"/>
          </a:xfrm>
        </p:spPr>
        <p:txBody>
          <a:bodyPr/>
          <a:lstStyle/>
          <a:p>
            <a:r>
              <a:rPr lang="en-US" sz="3600" dirty="0"/>
              <a:t>Land-based ice is also melting</a:t>
            </a:r>
          </a:p>
        </p:txBody>
      </p:sp>
      <p:pic>
        <p:nvPicPr>
          <p:cNvPr id="11266" name="Picture 2" descr="C:\Users\adelach\Downloads\CAQ_greenland-antarctica_mass_loss_V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7194" y="4354287"/>
            <a:ext cx="8060581" cy="2716568"/>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60676" y="1566865"/>
            <a:ext cx="4418239" cy="2531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7485" y="1566864"/>
            <a:ext cx="4418239" cy="2531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27074" y="7142220"/>
            <a:ext cx="4070410" cy="369332"/>
          </a:xfrm>
          <a:prstGeom prst="rect">
            <a:avLst/>
          </a:prstGeom>
          <a:noFill/>
        </p:spPr>
        <p:txBody>
          <a:bodyPr wrap="none" rtlCol="0">
            <a:spAutoFit/>
          </a:bodyPr>
          <a:lstStyle/>
          <a:p>
            <a:r>
              <a:rPr lang="en-US" sz="1800" dirty="0"/>
              <a:t>Images: National Climate Assessment</a:t>
            </a:r>
          </a:p>
        </p:txBody>
      </p:sp>
    </p:spTree>
    <p:extLst>
      <p:ext uri="{BB962C8B-B14F-4D97-AF65-F5344CB8AC3E}">
        <p14:creationId xmlns:p14="http://schemas.microsoft.com/office/powerpoint/2010/main" val="385753997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1AC1A12F-17E0-4C49-8131-7EA23C93355B}"/>
              </a:ext>
            </a:extLst>
          </p:cNvPr>
          <p:cNvSpPr>
            <a:spLocks noGrp="1" noChangeArrowheads="1"/>
          </p:cNvSpPr>
          <p:nvPr>
            <p:ph type="title"/>
          </p:nvPr>
        </p:nvSpPr>
        <p:spPr>
          <a:xfrm>
            <a:off x="1879600" y="114300"/>
            <a:ext cx="10058400" cy="922020"/>
          </a:xfrm>
        </p:spPr>
        <p:txBody>
          <a:bodyPr>
            <a:normAutofit/>
          </a:bodyPr>
          <a:lstStyle/>
          <a:p>
            <a:r>
              <a:rPr lang="en-US" altLang="en-US" sz="3600" b="1" dirty="0"/>
              <a:t>Glaciers and frozen ground are receding</a:t>
            </a:r>
          </a:p>
        </p:txBody>
      </p:sp>
      <p:sp>
        <p:nvSpPr>
          <p:cNvPr id="143363" name="Text Box 3">
            <a:extLst>
              <a:ext uri="{FF2B5EF4-FFF2-40B4-BE49-F238E27FC236}">
                <a16:creationId xmlns:a16="http://schemas.microsoft.com/office/drawing/2014/main" id="{BC2DA5E8-49CD-4D38-B97C-D19468DAA56E}"/>
              </a:ext>
            </a:extLst>
          </p:cNvPr>
          <p:cNvSpPr txBox="1">
            <a:spLocks noChangeArrowheads="1"/>
          </p:cNvSpPr>
          <p:nvPr/>
        </p:nvSpPr>
        <p:spPr bwMode="auto">
          <a:xfrm>
            <a:off x="7495540" y="5822356"/>
            <a:ext cx="4902200" cy="1107996"/>
          </a:xfrm>
          <a:prstGeom prst="rect">
            <a:avLst/>
          </a:prstGeom>
          <a:noFill/>
          <a:ln>
            <a:noFill/>
          </a:ln>
          <a:effectLst/>
        </p:spPr>
        <p:txBody>
          <a:bodyPr wrap="square">
            <a:spAutoFit/>
          </a:bodyPr>
          <a:lstStyle/>
          <a:p>
            <a:r>
              <a:rPr lang="en-US" altLang="en-US" sz="2200" b="1" dirty="0"/>
              <a:t>Area of seasonally frozen ground </a:t>
            </a:r>
          </a:p>
          <a:p>
            <a:r>
              <a:rPr lang="en-US" altLang="en-US" sz="2200" b="1" dirty="0"/>
              <a:t>in NH has decreased</a:t>
            </a:r>
          </a:p>
          <a:p>
            <a:r>
              <a:rPr lang="en-US" altLang="en-US" sz="2200" b="1" dirty="0"/>
              <a:t>by 7% from 1901 to 2002</a:t>
            </a:r>
            <a:endParaRPr lang="en-GB" altLang="en-US" sz="2200" b="1" dirty="0"/>
          </a:p>
        </p:txBody>
      </p:sp>
      <p:pic>
        <p:nvPicPr>
          <p:cNvPr id="143364" name="Picture 4">
            <a:extLst>
              <a:ext uri="{FF2B5EF4-FFF2-40B4-BE49-F238E27FC236}">
                <a16:creationId xmlns:a16="http://schemas.microsoft.com/office/drawing/2014/main" id="{7ED150B6-0BDE-437A-B355-FE7BF4D82B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5540" y="1120141"/>
            <a:ext cx="4861560" cy="451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65" name="Text Box 5">
            <a:extLst>
              <a:ext uri="{FF2B5EF4-FFF2-40B4-BE49-F238E27FC236}">
                <a16:creationId xmlns:a16="http://schemas.microsoft.com/office/drawing/2014/main" id="{D8101B99-136E-4790-86F0-6A12FF55C04E}"/>
              </a:ext>
            </a:extLst>
          </p:cNvPr>
          <p:cNvSpPr txBox="1">
            <a:spLocks noChangeArrowheads="1"/>
          </p:cNvSpPr>
          <p:nvPr/>
        </p:nvSpPr>
        <p:spPr bwMode="auto">
          <a:xfrm>
            <a:off x="1879600" y="6376354"/>
            <a:ext cx="4526280" cy="769441"/>
          </a:xfrm>
          <a:prstGeom prst="rect">
            <a:avLst/>
          </a:prstGeom>
          <a:noFill/>
          <a:ln>
            <a:noFill/>
          </a:ln>
          <a:effectLst/>
        </p:spPr>
        <p:txBody>
          <a:bodyPr>
            <a:spAutoFit/>
          </a:bodyPr>
          <a:lstStyle/>
          <a:p>
            <a:r>
              <a:rPr lang="en-US" altLang="en-US" sz="2200" b="1" dirty="0"/>
              <a:t>Increased glacier retreat since the early 1990s</a:t>
            </a:r>
          </a:p>
        </p:txBody>
      </p:sp>
      <p:pic>
        <p:nvPicPr>
          <p:cNvPr id="143366" name="Picture 6">
            <a:extLst>
              <a:ext uri="{FF2B5EF4-FFF2-40B4-BE49-F238E27FC236}">
                <a16:creationId xmlns:a16="http://schemas.microsoft.com/office/drawing/2014/main" id="{4FA0D206-61C0-47EF-9789-4813A72AA1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9600" y="1120141"/>
            <a:ext cx="3916838" cy="519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67" name="Line 7">
            <a:extLst>
              <a:ext uri="{FF2B5EF4-FFF2-40B4-BE49-F238E27FC236}">
                <a16:creationId xmlns:a16="http://schemas.microsoft.com/office/drawing/2014/main" id="{AC87C1CF-CB34-4C94-B4C4-14A0DAE9E0B5}"/>
              </a:ext>
            </a:extLst>
          </p:cNvPr>
          <p:cNvSpPr>
            <a:spLocks noChangeShapeType="1"/>
          </p:cNvSpPr>
          <p:nvPr/>
        </p:nvSpPr>
        <p:spPr bwMode="auto">
          <a:xfrm>
            <a:off x="7495540" y="3149283"/>
            <a:ext cx="41910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20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433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4148" name="Picture 4">
            <a:extLst>
              <a:ext uri="{FF2B5EF4-FFF2-40B4-BE49-F238E27FC236}">
                <a16:creationId xmlns:a16="http://schemas.microsoft.com/office/drawing/2014/main" id="{D91A3292-D27E-4E04-8E09-1B9C8EA12D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8098" y="505683"/>
            <a:ext cx="9641404" cy="6761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64543" y="23115"/>
            <a:ext cx="7888515" cy="719915"/>
          </a:xfrm>
        </p:spPr>
        <p:txBody>
          <a:bodyPr/>
          <a:lstStyle/>
          <a:p>
            <a:r>
              <a:rPr lang="en-US" sz="2800" dirty="0"/>
              <a:t>Blackwater Refuge, Maryland </a:t>
            </a:r>
            <a:endParaRPr lang="en-US" sz="1800" b="0" dirty="0"/>
          </a:p>
        </p:txBody>
      </p:sp>
      <p:pic>
        <p:nvPicPr>
          <p:cNvPr id="7170" name="Picture 2" descr="U.S. Fish and Wildlife Service, Open Spaces Blog">
            <a:extLst>
              <a:ext uri="{FF2B5EF4-FFF2-40B4-BE49-F238E27FC236}">
                <a16:creationId xmlns:a16="http://schemas.microsoft.com/office/drawing/2014/main" id="{8C382AE8-2FDA-4FE6-8988-1AB51750E1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3219" y="743029"/>
            <a:ext cx="7051160" cy="238329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NOAA Warns of 'Extraordinary' Increase in Coastal Flooding">
            <a:extLst>
              <a:ext uri="{FF2B5EF4-FFF2-40B4-BE49-F238E27FC236}">
                <a16:creationId xmlns:a16="http://schemas.microsoft.com/office/drawing/2014/main" id="{0185D04D-0A3C-467A-8BB7-03A6A5FD57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3219" y="4566152"/>
            <a:ext cx="5316280" cy="29929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619C4C8-A12C-4A99-B29D-C2EDA2FBD260}"/>
              </a:ext>
            </a:extLst>
          </p:cNvPr>
          <p:cNvSpPr txBox="1"/>
          <p:nvPr/>
        </p:nvSpPr>
        <p:spPr>
          <a:xfrm>
            <a:off x="8535791" y="3126321"/>
            <a:ext cx="2476500" cy="400110"/>
          </a:xfrm>
          <a:prstGeom prst="rect">
            <a:avLst/>
          </a:prstGeom>
          <a:noFill/>
        </p:spPr>
        <p:txBody>
          <a:bodyPr wrap="square">
            <a:spAutoFit/>
          </a:bodyPr>
          <a:lstStyle/>
          <a:p>
            <a:r>
              <a:rPr lang="en-US" dirty="0"/>
              <a:t>(image: USFWS)</a:t>
            </a:r>
          </a:p>
        </p:txBody>
      </p:sp>
      <p:sp>
        <p:nvSpPr>
          <p:cNvPr id="11" name="Title 1">
            <a:extLst>
              <a:ext uri="{FF2B5EF4-FFF2-40B4-BE49-F238E27FC236}">
                <a16:creationId xmlns:a16="http://schemas.microsoft.com/office/drawing/2014/main" id="{7653A0B6-08D7-474C-8013-F83EDBBB2E3C}"/>
              </a:ext>
            </a:extLst>
          </p:cNvPr>
          <p:cNvSpPr txBox="1">
            <a:spLocks/>
          </p:cNvSpPr>
          <p:nvPr/>
        </p:nvSpPr>
        <p:spPr>
          <a:xfrm>
            <a:off x="3178203" y="3846237"/>
            <a:ext cx="5521296" cy="719915"/>
          </a:xfrm>
          <a:prstGeom prst="rect">
            <a:avLst/>
          </a:prstGeom>
        </p:spPr>
        <p:txBody>
          <a:bodyPr vert="horz" lIns="91429" tIns="45715" rIns="91429" bIns="45715" rtlCol="0" anchor="ctr">
            <a:noAutofit/>
          </a:bodyPr>
          <a:lstStyle>
            <a:lvl1pPr algn="ctr" defTabSz="1018705" rtl="0" eaLnBrk="1" latinLnBrk="0" hangingPunct="1">
              <a:spcBef>
                <a:spcPct val="0"/>
              </a:spcBef>
              <a:buNone/>
              <a:defRPr sz="4000" b="1" kern="1200">
                <a:solidFill>
                  <a:schemeClr val="tx1"/>
                </a:solidFill>
                <a:latin typeface="Arial" panose="020B0604020202020204" pitchFamily="34" charset="0"/>
                <a:ea typeface="+mj-ea"/>
                <a:cs typeface="Arial" pitchFamily="34" charset="0"/>
              </a:defRPr>
            </a:lvl1pPr>
          </a:lstStyle>
          <a:p>
            <a:r>
              <a:rPr lang="en-US" sz="2800" dirty="0"/>
              <a:t>Annapolis, Maryland </a:t>
            </a:r>
            <a:endParaRPr lang="en-US" sz="1800" b="0" dirty="0"/>
          </a:p>
        </p:txBody>
      </p:sp>
      <p:sp>
        <p:nvSpPr>
          <p:cNvPr id="4" name="TextBox 3">
            <a:extLst>
              <a:ext uri="{FF2B5EF4-FFF2-40B4-BE49-F238E27FC236}">
                <a16:creationId xmlns:a16="http://schemas.microsoft.com/office/drawing/2014/main" id="{13968CCB-DE94-4B59-8EB4-8D6D7A924A13}"/>
              </a:ext>
            </a:extLst>
          </p:cNvPr>
          <p:cNvSpPr txBox="1"/>
          <p:nvPr/>
        </p:nvSpPr>
        <p:spPr>
          <a:xfrm>
            <a:off x="8699499" y="6321485"/>
            <a:ext cx="2476500" cy="707886"/>
          </a:xfrm>
          <a:prstGeom prst="rect">
            <a:avLst/>
          </a:prstGeom>
          <a:noFill/>
        </p:spPr>
        <p:txBody>
          <a:bodyPr wrap="square">
            <a:spAutoFit/>
          </a:bodyPr>
          <a:lstStyle/>
          <a:p>
            <a:r>
              <a:rPr lang="en-US" dirty="0"/>
              <a:t>(photo: Chesapeake Bay Program)</a:t>
            </a:r>
          </a:p>
        </p:txBody>
      </p:sp>
    </p:spTree>
    <p:extLst>
      <p:ext uri="{BB962C8B-B14F-4D97-AF65-F5344CB8AC3E}">
        <p14:creationId xmlns:p14="http://schemas.microsoft.com/office/powerpoint/2010/main" val="220658371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196" name="Picture 4">
            <a:extLst>
              <a:ext uri="{FF2B5EF4-FFF2-40B4-BE49-F238E27FC236}">
                <a16:creationId xmlns:a16="http://schemas.microsoft.com/office/drawing/2014/main" id="{C76EF7A2-61CF-4F7F-AF27-0B60D45026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7315" y="277586"/>
            <a:ext cx="9622971" cy="72172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820209" y="7126070"/>
            <a:ext cx="1313734" cy="646331"/>
          </a:xfrm>
          <a:prstGeom prst="rect">
            <a:avLst/>
          </a:prstGeom>
          <a:noFill/>
        </p:spPr>
        <p:txBody>
          <a:bodyPr wrap="square" rtlCol="0">
            <a:spAutoFit/>
          </a:bodyPr>
          <a:lstStyle/>
          <a:p>
            <a:r>
              <a:rPr lang="en-US" sz="1800" dirty="0"/>
              <a:t>Source:  NCA</a:t>
            </a:r>
          </a:p>
        </p:txBody>
      </p:sp>
    </p:spTree>
    <p:extLst>
      <p:ext uri="{BB962C8B-B14F-4D97-AF65-F5344CB8AC3E}">
        <p14:creationId xmlns:p14="http://schemas.microsoft.com/office/powerpoint/2010/main" val="321953899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83DCA512-E096-4A00-8E9E-C1D033DDA6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9600" y="1066800"/>
            <a:ext cx="10058400" cy="6705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A06F72B0-DE38-4A3F-B166-2B81D00AB06E}"/>
              </a:ext>
            </a:extLst>
          </p:cNvPr>
          <p:cNvSpPr>
            <a:spLocks noGrp="1" noChangeArrowheads="1"/>
          </p:cNvSpPr>
          <p:nvPr>
            <p:ph type="title"/>
          </p:nvPr>
        </p:nvSpPr>
        <p:spPr>
          <a:xfrm>
            <a:off x="2042886" y="288472"/>
            <a:ext cx="9731829" cy="473529"/>
          </a:xfrm>
        </p:spPr>
        <p:txBody>
          <a:bodyPr/>
          <a:lstStyle/>
          <a:p>
            <a:r>
              <a:rPr lang="en-US" altLang="en-US" sz="3200" b="0" dirty="0"/>
              <a:t>New York City with 2.5 m (8 ft) of sea level rise</a:t>
            </a:r>
            <a:br>
              <a:rPr lang="en-US" altLang="en-US" sz="3200" b="0" dirty="0"/>
            </a:br>
            <a:r>
              <a:rPr lang="en-US" altLang="en-US" sz="1600" b="0" dirty="0"/>
              <a:t>(source: Climate Central)</a:t>
            </a:r>
          </a:p>
        </p:txBody>
      </p:sp>
    </p:spTree>
    <p:extLst>
      <p:ext uri="{BB962C8B-B14F-4D97-AF65-F5344CB8AC3E}">
        <p14:creationId xmlns:p14="http://schemas.microsoft.com/office/powerpoint/2010/main" val="361147744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26" name="Picture 2" descr="Sea level rise to cause near-daily flooding in parts of Baltimore region by  end of century, new report says - Baltimore Sun">
            <a:extLst>
              <a:ext uri="{FF2B5EF4-FFF2-40B4-BE49-F238E27FC236}">
                <a16:creationId xmlns:a16="http://schemas.microsoft.com/office/drawing/2014/main" id="{42F3F854-C898-4DBE-B82B-A71043C719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7530"/>
            <a:ext cx="14046245" cy="78899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041C7FE-DE5E-41F6-B321-CBC4773789C0}"/>
              </a:ext>
            </a:extLst>
          </p:cNvPr>
          <p:cNvSpPr txBox="1"/>
          <p:nvPr/>
        </p:nvSpPr>
        <p:spPr>
          <a:xfrm>
            <a:off x="11613569" y="7341077"/>
            <a:ext cx="1635384" cy="276999"/>
          </a:xfrm>
          <a:prstGeom prst="rect">
            <a:avLst/>
          </a:prstGeom>
          <a:noFill/>
        </p:spPr>
        <p:txBody>
          <a:bodyPr wrap="none" rtlCol="0">
            <a:spAutoFit/>
          </a:bodyPr>
          <a:lstStyle/>
          <a:p>
            <a:r>
              <a:rPr lang="en-US" sz="1200" dirty="0"/>
              <a:t>Photo: Baltimore Sun</a:t>
            </a:r>
          </a:p>
        </p:txBody>
      </p:sp>
    </p:spTree>
    <p:extLst>
      <p:ext uri="{BB962C8B-B14F-4D97-AF65-F5344CB8AC3E}">
        <p14:creationId xmlns:p14="http://schemas.microsoft.com/office/powerpoint/2010/main" val="291065312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EAEAEA"/>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3F4F76B4-857C-431B-BFC7-BE15E8CD02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3115" y="119743"/>
            <a:ext cx="7471371" cy="7532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79221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382840" y="169334"/>
            <a:ext cx="9205205" cy="7073296"/>
          </a:xfrm>
        </p:spPr>
        <p:txBody>
          <a:bodyPr>
            <a:normAutofit/>
          </a:bodyPr>
          <a:lstStyle/>
          <a:p>
            <a:pPr marL="0" indent="0" algn="ctr">
              <a:buNone/>
            </a:pPr>
            <a:r>
              <a:rPr lang="en-US" sz="2800" dirty="0"/>
              <a:t>Warmer water temperatures </a:t>
            </a:r>
          </a:p>
          <a:p>
            <a:pPr marL="0" indent="0" algn="ctr">
              <a:spcBef>
                <a:spcPts val="0"/>
              </a:spcBef>
              <a:buNone/>
            </a:pPr>
            <a:r>
              <a:rPr lang="en-US" sz="2800" dirty="0"/>
              <a:t>(more evaporation)</a:t>
            </a:r>
          </a:p>
          <a:p>
            <a:pPr marL="0" indent="0" algn="ctr">
              <a:spcBef>
                <a:spcPts val="0"/>
              </a:spcBef>
              <a:buNone/>
            </a:pPr>
            <a:r>
              <a:rPr lang="en-US" sz="2800" b="1" dirty="0"/>
              <a:t>+</a:t>
            </a:r>
          </a:p>
          <a:p>
            <a:pPr marL="0" indent="0" algn="ctr">
              <a:buNone/>
            </a:pPr>
            <a:r>
              <a:rPr lang="en-US" sz="2800" dirty="0"/>
              <a:t>Warmer air temperatures </a:t>
            </a:r>
          </a:p>
          <a:p>
            <a:pPr marL="0" indent="0" algn="ctr">
              <a:spcBef>
                <a:spcPts val="0"/>
              </a:spcBef>
              <a:buNone/>
            </a:pPr>
            <a:r>
              <a:rPr lang="en-US" sz="2800" dirty="0"/>
              <a:t>(more evaporation/ evapotranspiration, increased water-holding capacity)</a:t>
            </a:r>
          </a:p>
          <a:p>
            <a:pPr marL="0" indent="0" algn="ctr">
              <a:spcBef>
                <a:spcPts val="0"/>
              </a:spcBef>
              <a:buNone/>
            </a:pPr>
            <a:r>
              <a:rPr lang="en-US" sz="2800" b="1" dirty="0"/>
              <a:t>=</a:t>
            </a:r>
          </a:p>
          <a:p>
            <a:pPr marL="0" indent="0" algn="ctr">
              <a:spcBef>
                <a:spcPts val="0"/>
              </a:spcBef>
              <a:buNone/>
            </a:pPr>
            <a:r>
              <a:rPr lang="en-US" sz="2800" b="1" dirty="0"/>
              <a:t>Bigger storms</a:t>
            </a:r>
          </a:p>
          <a:p>
            <a:pPr marL="0" indent="0" algn="ctr">
              <a:spcBef>
                <a:spcPts val="0"/>
              </a:spcBef>
              <a:buNone/>
            </a:pPr>
            <a:r>
              <a:rPr lang="en-US" sz="2800" b="1" dirty="0"/>
              <a:t>Worse droughts</a:t>
            </a:r>
          </a:p>
        </p:txBody>
      </p:sp>
      <p:pic>
        <p:nvPicPr>
          <p:cNvPr id="2" name="Picture 1"/>
          <p:cNvPicPr>
            <a:picLocks noChangeAspect="1"/>
          </p:cNvPicPr>
          <p:nvPr/>
        </p:nvPicPr>
        <p:blipFill>
          <a:blip r:embed="rId3"/>
          <a:stretch>
            <a:fillRect/>
          </a:stretch>
        </p:blipFill>
        <p:spPr>
          <a:xfrm>
            <a:off x="4371431" y="4430669"/>
            <a:ext cx="5074737" cy="3172397"/>
          </a:xfrm>
          <a:prstGeom prst="rect">
            <a:avLst/>
          </a:prstGeom>
        </p:spPr>
      </p:pic>
    </p:spTree>
    <p:extLst>
      <p:ext uri="{BB962C8B-B14F-4D97-AF65-F5344CB8AC3E}">
        <p14:creationId xmlns:p14="http://schemas.microsoft.com/office/powerpoint/2010/main" val="11182180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wipe(down)">
                                      <p:cBhvr>
                                        <p:cTn id="7" dur="500"/>
                                        <p:tgtEl>
                                          <p:spTgt spid="3">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wipe(down)">
                                      <p:cBhvr>
                                        <p:cTn id="1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7B28A0-C611-40BE-A41C-AEDD382C4D66}"/>
              </a:ext>
            </a:extLst>
          </p:cNvPr>
          <p:cNvPicPr>
            <a:picLocks noChangeAspect="1"/>
          </p:cNvPicPr>
          <p:nvPr/>
        </p:nvPicPr>
        <p:blipFill>
          <a:blip r:embed="rId3"/>
          <a:stretch>
            <a:fillRect/>
          </a:stretch>
        </p:blipFill>
        <p:spPr>
          <a:xfrm>
            <a:off x="2514695" y="62615"/>
            <a:ext cx="8788209" cy="7709785"/>
          </a:xfrm>
          <a:prstGeom prst="rect">
            <a:avLst/>
          </a:prstGeom>
        </p:spPr>
      </p:pic>
      <p:sp>
        <p:nvSpPr>
          <p:cNvPr id="7" name="TextBox 6">
            <a:extLst>
              <a:ext uri="{FF2B5EF4-FFF2-40B4-BE49-F238E27FC236}">
                <a16:creationId xmlns:a16="http://schemas.microsoft.com/office/drawing/2014/main" id="{DE1FF35C-E5FF-4275-BC87-0BFEECA5208F}"/>
              </a:ext>
            </a:extLst>
          </p:cNvPr>
          <p:cNvSpPr txBox="1"/>
          <p:nvPr/>
        </p:nvSpPr>
        <p:spPr>
          <a:xfrm>
            <a:off x="10982769" y="6069430"/>
            <a:ext cx="1313734" cy="646331"/>
          </a:xfrm>
          <a:prstGeom prst="rect">
            <a:avLst/>
          </a:prstGeom>
          <a:noFill/>
        </p:spPr>
        <p:txBody>
          <a:bodyPr wrap="square" rtlCol="0">
            <a:spAutoFit/>
          </a:bodyPr>
          <a:lstStyle/>
          <a:p>
            <a:r>
              <a:rPr lang="en-US" sz="1800" dirty="0"/>
              <a:t>Source:  NCA4</a:t>
            </a:r>
          </a:p>
        </p:txBody>
      </p:sp>
    </p:spTree>
    <p:extLst>
      <p:ext uri="{BB962C8B-B14F-4D97-AF65-F5344CB8AC3E}">
        <p14:creationId xmlns:p14="http://schemas.microsoft.com/office/powerpoint/2010/main" val="1473653335"/>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A0881-C9F9-4798-892C-1D8FD897AA19}"/>
              </a:ext>
            </a:extLst>
          </p:cNvPr>
          <p:cNvSpPr>
            <a:spLocks noGrp="1"/>
          </p:cNvSpPr>
          <p:nvPr>
            <p:ph type="title"/>
          </p:nvPr>
        </p:nvSpPr>
        <p:spPr>
          <a:xfrm>
            <a:off x="2382837" y="168142"/>
            <a:ext cx="9051925" cy="701604"/>
          </a:xfrm>
        </p:spPr>
        <p:txBody>
          <a:bodyPr/>
          <a:lstStyle/>
          <a:p>
            <a:r>
              <a:rPr lang="en-US" sz="3600" dirty="0"/>
              <a:t>Storm surge</a:t>
            </a:r>
          </a:p>
        </p:txBody>
      </p:sp>
      <p:pic>
        <p:nvPicPr>
          <p:cNvPr id="10242" name="Picture 2" descr="Looking back: Hurricane Isabel | WTOP">
            <a:extLst>
              <a:ext uri="{FF2B5EF4-FFF2-40B4-BE49-F238E27FC236}">
                <a16:creationId xmlns:a16="http://schemas.microsoft.com/office/drawing/2014/main" id="{56CA8C3E-7293-4258-9E1F-627475D641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9600" y="954221"/>
            <a:ext cx="10058400" cy="6650037"/>
          </a:xfrm>
          <a:prstGeom prst="rect">
            <a:avLst/>
          </a:prstGeom>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7ED80B4-3B19-4356-99BF-C1C905D97CEA}"/>
              </a:ext>
            </a:extLst>
          </p:cNvPr>
          <p:cNvSpPr txBox="1"/>
          <p:nvPr/>
        </p:nvSpPr>
        <p:spPr>
          <a:xfrm>
            <a:off x="9884038" y="7234926"/>
            <a:ext cx="1313734" cy="369332"/>
          </a:xfrm>
          <a:prstGeom prst="rect">
            <a:avLst/>
          </a:prstGeom>
          <a:noFill/>
        </p:spPr>
        <p:txBody>
          <a:bodyPr wrap="square" rtlCol="0">
            <a:spAutoFit/>
          </a:bodyPr>
          <a:lstStyle/>
          <a:p>
            <a:r>
              <a:rPr lang="en-US" sz="1800" dirty="0"/>
              <a:t>Photo: AP</a:t>
            </a:r>
          </a:p>
        </p:txBody>
      </p:sp>
    </p:spTree>
    <p:extLst>
      <p:ext uri="{BB962C8B-B14F-4D97-AF65-F5344CB8AC3E}">
        <p14:creationId xmlns:p14="http://schemas.microsoft.com/office/powerpoint/2010/main" val="4255690782"/>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p:cNvSpPr txBox="1"/>
          <p:nvPr/>
        </p:nvSpPr>
        <p:spPr>
          <a:xfrm rot="16200000">
            <a:off x="1399148" y="5994958"/>
            <a:ext cx="3185552" cy="369332"/>
          </a:xfrm>
          <a:prstGeom prst="rect">
            <a:avLst/>
          </a:prstGeom>
          <a:noFill/>
        </p:spPr>
        <p:txBody>
          <a:bodyPr wrap="none" rtlCol="0">
            <a:spAutoFit/>
          </a:bodyPr>
          <a:lstStyle/>
          <a:p>
            <a:r>
              <a:rPr lang="en-US" sz="1800" dirty="0"/>
              <a:t>National Climate Assessment</a:t>
            </a:r>
          </a:p>
        </p:txBody>
      </p:sp>
      <p:pic>
        <p:nvPicPr>
          <p:cNvPr id="4" name="Picture 3">
            <a:extLst>
              <a:ext uri="{FF2B5EF4-FFF2-40B4-BE49-F238E27FC236}">
                <a16:creationId xmlns:a16="http://schemas.microsoft.com/office/drawing/2014/main" id="{BBF4A12D-8E12-47DB-9893-334BDE719B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6590" y="0"/>
            <a:ext cx="7464420" cy="7772400"/>
          </a:xfrm>
          <a:prstGeom prst="rect">
            <a:avLst/>
          </a:prstGeom>
        </p:spPr>
      </p:pic>
    </p:spTree>
    <p:extLst>
      <p:ext uri="{BB962C8B-B14F-4D97-AF65-F5344CB8AC3E}">
        <p14:creationId xmlns:p14="http://schemas.microsoft.com/office/powerpoint/2010/main" val="195805546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rot="16200000">
            <a:off x="2520738" y="5943067"/>
            <a:ext cx="3185552" cy="369332"/>
          </a:xfrm>
          <a:prstGeom prst="rect">
            <a:avLst/>
          </a:prstGeom>
          <a:noFill/>
        </p:spPr>
        <p:txBody>
          <a:bodyPr wrap="none" rtlCol="0">
            <a:spAutoFit/>
          </a:bodyPr>
          <a:lstStyle/>
          <a:p>
            <a:r>
              <a:rPr lang="en-US" sz="1800" dirty="0"/>
              <a:t>National Climate Assessment</a:t>
            </a:r>
          </a:p>
        </p:txBody>
      </p:sp>
      <p:pic>
        <p:nvPicPr>
          <p:cNvPr id="9" name="Picture 8">
            <a:extLst>
              <a:ext uri="{FF2B5EF4-FFF2-40B4-BE49-F238E27FC236}">
                <a16:creationId xmlns:a16="http://schemas.microsoft.com/office/drawing/2014/main" id="{02134D3B-2237-4206-A1DF-C4F8240FF8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5241" y="-13918"/>
            <a:ext cx="5785534" cy="7734427"/>
          </a:xfrm>
          <a:prstGeom prst="rect">
            <a:avLst/>
          </a:prstGeom>
        </p:spPr>
      </p:pic>
    </p:spTree>
    <p:extLst>
      <p:ext uri="{BB962C8B-B14F-4D97-AF65-F5344CB8AC3E}">
        <p14:creationId xmlns:p14="http://schemas.microsoft.com/office/powerpoint/2010/main" val="103177352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1266" name="Picture 2" descr="Golfers at the Beacon Rock Golf Course in North Bonneville, Wash. play on Sept. 4, 2017 while the Eagle Creek wildfire burns a mile away on the other side of the Columbia River in Oregon.">
            <a:extLst>
              <a:ext uri="{FF2B5EF4-FFF2-40B4-BE49-F238E27FC236}">
                <a16:creationId xmlns:a16="http://schemas.microsoft.com/office/drawing/2014/main" id="{12C5BAC6-9A70-4418-B777-433B6B46B1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9600" y="1025236"/>
            <a:ext cx="10058400" cy="670560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6E7ED3CF-8130-49D3-8B5B-F8D2270AB8CB}"/>
              </a:ext>
            </a:extLst>
          </p:cNvPr>
          <p:cNvSpPr txBox="1">
            <a:spLocks/>
          </p:cNvSpPr>
          <p:nvPr/>
        </p:nvSpPr>
        <p:spPr>
          <a:xfrm>
            <a:off x="2382838" y="155490"/>
            <a:ext cx="9051925" cy="869746"/>
          </a:xfrm>
          <a:prstGeom prst="rect">
            <a:avLst/>
          </a:prstGeom>
        </p:spPr>
        <p:txBody>
          <a:bodyPr/>
          <a:lstStyle>
            <a:lvl1pPr algn="ctr" defTabSz="1018705" rtl="0" eaLnBrk="1" latinLnBrk="0" hangingPunct="1">
              <a:spcBef>
                <a:spcPct val="0"/>
              </a:spcBef>
              <a:buNone/>
              <a:defRPr sz="4900" kern="1200">
                <a:solidFill>
                  <a:schemeClr val="tx1"/>
                </a:solidFill>
                <a:latin typeface="+mj-lt"/>
                <a:ea typeface="+mj-ea"/>
                <a:cs typeface="+mj-cs"/>
              </a:defRPr>
            </a:lvl1pPr>
          </a:lstStyle>
          <a:p>
            <a:r>
              <a:rPr lang="en-US" sz="3600" b="1" dirty="0"/>
              <a:t>Increasing Wildfires</a:t>
            </a:r>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7368" y="1780877"/>
            <a:ext cx="8086622" cy="4864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1294124" y="4374670"/>
            <a:ext cx="912429" cy="400110"/>
          </a:xfrm>
          <a:prstGeom prst="rect">
            <a:avLst/>
          </a:prstGeom>
          <a:noFill/>
        </p:spPr>
        <p:txBody>
          <a:bodyPr wrap="none" rtlCol="0">
            <a:spAutoFit/>
          </a:bodyPr>
          <a:lstStyle/>
          <a:p>
            <a:r>
              <a:rPr lang="en-US"/>
              <a:t>NOAA</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986" y="2130934"/>
            <a:ext cx="5238854" cy="4160772"/>
          </a:xfrm>
          <a:prstGeom prst="rect">
            <a:avLst/>
          </a:prstGeom>
        </p:spPr>
      </p:pic>
      <p:sp>
        <p:nvSpPr>
          <p:cNvPr id="8" name="TextBox 7"/>
          <p:cNvSpPr txBox="1"/>
          <p:nvPr/>
        </p:nvSpPr>
        <p:spPr>
          <a:xfrm>
            <a:off x="4462971" y="351257"/>
            <a:ext cx="5087708" cy="646331"/>
          </a:xfrm>
          <a:prstGeom prst="rect">
            <a:avLst/>
          </a:prstGeom>
          <a:noFill/>
        </p:spPr>
        <p:txBody>
          <a:bodyPr wrap="square" rtlCol="0">
            <a:spAutoFit/>
          </a:bodyPr>
          <a:lstStyle/>
          <a:p>
            <a:pPr algn="ctr"/>
            <a:r>
              <a:rPr lang="en-US" sz="3600" b="1" dirty="0"/>
              <a:t>Ocean Acidification</a:t>
            </a:r>
          </a:p>
        </p:txBody>
      </p:sp>
      <p:sp>
        <p:nvSpPr>
          <p:cNvPr id="9" name="TextBox 8"/>
          <p:cNvSpPr txBox="1"/>
          <p:nvPr/>
        </p:nvSpPr>
        <p:spPr>
          <a:xfrm>
            <a:off x="3803362" y="6291706"/>
            <a:ext cx="1612242" cy="369332"/>
          </a:xfrm>
          <a:prstGeom prst="rect">
            <a:avLst/>
          </a:prstGeom>
          <a:noFill/>
        </p:spPr>
        <p:txBody>
          <a:bodyPr wrap="square" rtlCol="0">
            <a:spAutoFit/>
          </a:bodyPr>
          <a:lstStyle/>
          <a:p>
            <a:r>
              <a:rPr lang="en-US" sz="1800" dirty="0"/>
              <a:t>Source: NCA</a:t>
            </a:r>
          </a:p>
        </p:txBody>
      </p:sp>
    </p:spTree>
    <p:extLst>
      <p:ext uri="{BB962C8B-B14F-4D97-AF65-F5344CB8AC3E}">
        <p14:creationId xmlns:p14="http://schemas.microsoft.com/office/powerpoint/2010/main" val="1845807278"/>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551510" y="5315966"/>
            <a:ext cx="3245476" cy="2097025"/>
          </a:xfrm>
        </p:spPr>
        <p:txBody>
          <a:bodyPr>
            <a:normAutofit/>
          </a:bodyPr>
          <a:lstStyle/>
          <a:p>
            <a:r>
              <a:rPr lang="en-US" sz="3200" dirty="0"/>
              <a:t>Coral reefs </a:t>
            </a:r>
          </a:p>
          <a:p>
            <a:r>
              <a:rPr lang="en-US" sz="3200" dirty="0"/>
              <a:t>Plankton </a:t>
            </a:r>
          </a:p>
          <a:p>
            <a:r>
              <a:rPr lang="en-US" sz="3200" dirty="0"/>
              <a:t>Shellfish</a:t>
            </a:r>
          </a:p>
        </p:txBody>
      </p:sp>
      <p:pic>
        <p:nvPicPr>
          <p:cNvPr id="8194" name="Picture 2" descr="C:\Users\adelach\Downloads\CS_pteropod_series_V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5292" y="359409"/>
            <a:ext cx="9357912" cy="47199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44200" y="4200919"/>
            <a:ext cx="6841809" cy="338554"/>
          </a:xfrm>
          <a:prstGeom prst="rect">
            <a:avLst/>
          </a:prstGeom>
          <a:noFill/>
        </p:spPr>
        <p:txBody>
          <a:bodyPr wrap="none" rtlCol="0">
            <a:spAutoFit/>
          </a:bodyPr>
          <a:lstStyle/>
          <a:p>
            <a:r>
              <a:rPr lang="en-US" sz="1600" dirty="0"/>
              <a:t>Source: Nina </a:t>
            </a:r>
            <a:r>
              <a:rPr lang="en-US" sz="1600" dirty="0" err="1"/>
              <a:t>Bednarsek</a:t>
            </a:r>
            <a:r>
              <a:rPr lang="en-US" sz="1600" dirty="0"/>
              <a:t>, NOAA Pacific Marine Environmental Laboratory</a:t>
            </a:r>
          </a:p>
        </p:txBody>
      </p:sp>
    </p:spTree>
    <p:extLst>
      <p:ext uri="{BB962C8B-B14F-4D97-AF65-F5344CB8AC3E}">
        <p14:creationId xmlns:p14="http://schemas.microsoft.com/office/powerpoint/2010/main" val="40946379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536" name="Climate Change Also…"/>
          <p:cNvSpPr txBox="1"/>
          <p:nvPr/>
        </p:nvSpPr>
        <p:spPr>
          <a:xfrm>
            <a:off x="2696696" y="929766"/>
            <a:ext cx="8996698" cy="17254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1433" tIns="31433" rIns="31433" bIns="31433" anchor="ctr">
            <a:spAutoFit/>
          </a:bodyPr>
          <a:lstStyle/>
          <a:p>
            <a:pPr algn="ctr">
              <a:defRPr sz="5500"/>
            </a:pPr>
            <a:r>
              <a:rPr sz="3600" b="1" dirty="0">
                <a:latin typeface="+mj-lt"/>
              </a:rPr>
              <a:t>Climate Change Also </a:t>
            </a:r>
          </a:p>
          <a:p>
            <a:pPr algn="ctr">
              <a:defRPr sz="5500"/>
            </a:pPr>
            <a:r>
              <a:rPr sz="3600" b="1" dirty="0">
                <a:latin typeface="+mj-lt"/>
              </a:rPr>
              <a:t>Increases the Risk of Many </a:t>
            </a:r>
          </a:p>
          <a:p>
            <a:pPr algn="ctr">
              <a:defRPr sz="5500">
                <a:solidFill>
                  <a:srgbClr val="FF2600"/>
                </a:solidFill>
              </a:defRPr>
            </a:pPr>
            <a:r>
              <a:rPr lang="en-US" sz="3600" b="1" dirty="0">
                <a:latin typeface="+mj-lt"/>
              </a:rPr>
              <a:t>I</a:t>
            </a:r>
            <a:r>
              <a:rPr sz="3600" b="1" dirty="0">
                <a:latin typeface="+mj-lt"/>
              </a:rPr>
              <a:t>nfectious Diseases</a:t>
            </a:r>
          </a:p>
        </p:txBody>
      </p:sp>
      <p:grpSp>
        <p:nvGrpSpPr>
          <p:cNvPr id="5539" name="Group"/>
          <p:cNvGrpSpPr/>
          <p:nvPr/>
        </p:nvGrpSpPr>
        <p:grpSpPr>
          <a:xfrm>
            <a:off x="3379935" y="3357722"/>
            <a:ext cx="2207196" cy="1056958"/>
            <a:chOff x="0" y="0"/>
            <a:chExt cx="3567184" cy="1708213"/>
          </a:xfrm>
        </p:grpSpPr>
        <p:sp>
          <p:nvSpPr>
            <p:cNvPr id="5537" name="Rectangle"/>
            <p:cNvSpPr/>
            <p:nvPr/>
          </p:nvSpPr>
          <p:spPr>
            <a:xfrm>
              <a:off x="0" y="0"/>
              <a:ext cx="3567184" cy="1708213"/>
            </a:xfrm>
            <a:prstGeom prst="rect">
              <a:avLst/>
            </a:prstGeom>
            <a:gradFill flip="none" rotWithShape="1">
              <a:gsLst>
                <a:gs pos="0">
                  <a:srgbClr val="87C4FF"/>
                </a:gs>
                <a:gs pos="100000">
                  <a:srgbClr val="1E73BA"/>
                </a:gs>
              </a:gsLst>
              <a:lin ang="5400000" scaled="0"/>
            </a:gradFill>
            <a:ln w="19050" cap="flat">
              <a:solidFill>
                <a:srgbClr val="B2C0C0"/>
              </a:solidFill>
              <a:prstDash val="solid"/>
              <a:miter lim="400000"/>
            </a:ln>
            <a:effectLst/>
          </p:spPr>
          <p:txBody>
            <a:bodyPr wrap="square" lIns="23574" tIns="23574" rIns="23574" bIns="23574" numCol="1" anchor="t">
              <a:noAutofit/>
            </a:bodyPr>
            <a:lstStyle/>
            <a:p>
              <a:endParaRPr sz="1238"/>
            </a:p>
          </p:txBody>
        </p:sp>
        <p:sp>
          <p:nvSpPr>
            <p:cNvPr id="5538" name="Cholera"/>
            <p:cNvSpPr txBox="1"/>
            <p:nvPr/>
          </p:nvSpPr>
          <p:spPr>
            <a:xfrm>
              <a:off x="966739" y="541148"/>
              <a:ext cx="1633704" cy="625918"/>
            </a:xfrm>
            <a:prstGeom prst="rect">
              <a:avLst/>
            </a:prstGeom>
            <a:noFill/>
            <a:ln w="12700" cap="flat">
              <a:noFill/>
              <a:miter lim="400000"/>
            </a:ln>
            <a:effectLst>
              <a:outerShdw blurRad="38100" dist="381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1433" tIns="31433" rIns="31433" bIns="31433" numCol="1" anchor="ctr">
              <a:spAutoFit/>
            </a:bodyPr>
            <a:lstStyle>
              <a:lvl1pPr algn="ctr">
                <a:defRPr sz="3400"/>
              </a:lvl1pPr>
            </a:lstStyle>
            <a:p>
              <a:r>
                <a:rPr sz="2104"/>
                <a:t>Cholera</a:t>
              </a:r>
            </a:p>
          </p:txBody>
        </p:sp>
      </p:grpSp>
      <p:grpSp>
        <p:nvGrpSpPr>
          <p:cNvPr id="5542" name="Group"/>
          <p:cNvGrpSpPr/>
          <p:nvPr/>
        </p:nvGrpSpPr>
        <p:grpSpPr>
          <a:xfrm>
            <a:off x="5805203" y="3357722"/>
            <a:ext cx="2207196" cy="1056958"/>
            <a:chOff x="0" y="0"/>
            <a:chExt cx="3567184" cy="1708213"/>
          </a:xfrm>
        </p:grpSpPr>
        <p:sp>
          <p:nvSpPr>
            <p:cNvPr id="5540" name="Rectangle"/>
            <p:cNvSpPr/>
            <p:nvPr/>
          </p:nvSpPr>
          <p:spPr>
            <a:xfrm>
              <a:off x="0" y="0"/>
              <a:ext cx="3567184" cy="1708213"/>
            </a:xfrm>
            <a:prstGeom prst="rect">
              <a:avLst/>
            </a:prstGeom>
            <a:gradFill flip="none" rotWithShape="1">
              <a:gsLst>
                <a:gs pos="0">
                  <a:srgbClr val="87C4FF"/>
                </a:gs>
                <a:gs pos="100000">
                  <a:srgbClr val="1E73BA"/>
                </a:gs>
              </a:gsLst>
              <a:lin ang="5400000" scaled="0"/>
            </a:gradFill>
            <a:ln w="19050" cap="flat">
              <a:solidFill>
                <a:srgbClr val="B2C0C0"/>
              </a:solidFill>
              <a:prstDash val="solid"/>
              <a:miter lim="400000"/>
            </a:ln>
            <a:effectLst/>
          </p:spPr>
          <p:txBody>
            <a:bodyPr wrap="square" lIns="23574" tIns="23574" rIns="23574" bIns="23574" numCol="1" anchor="t">
              <a:noAutofit/>
            </a:bodyPr>
            <a:lstStyle/>
            <a:p>
              <a:endParaRPr sz="1238"/>
            </a:p>
          </p:txBody>
        </p:sp>
        <p:sp>
          <p:nvSpPr>
            <p:cNvPr id="5541" name="Dysentery"/>
            <p:cNvSpPr txBox="1"/>
            <p:nvPr/>
          </p:nvSpPr>
          <p:spPr>
            <a:xfrm>
              <a:off x="749120" y="541148"/>
              <a:ext cx="2068945" cy="625918"/>
            </a:xfrm>
            <a:prstGeom prst="rect">
              <a:avLst/>
            </a:prstGeom>
            <a:noFill/>
            <a:ln w="12700" cap="flat">
              <a:noFill/>
              <a:miter lim="400000"/>
            </a:ln>
            <a:effectLst>
              <a:outerShdw blurRad="38100" dist="381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1433" tIns="31433" rIns="31433" bIns="31433" numCol="1" anchor="ctr">
              <a:spAutoFit/>
            </a:bodyPr>
            <a:lstStyle>
              <a:lvl1pPr algn="ctr">
                <a:defRPr sz="3400"/>
              </a:lvl1pPr>
            </a:lstStyle>
            <a:p>
              <a:r>
                <a:rPr sz="2104"/>
                <a:t>Dysentery</a:t>
              </a:r>
            </a:p>
          </p:txBody>
        </p:sp>
      </p:grpSp>
      <p:grpSp>
        <p:nvGrpSpPr>
          <p:cNvPr id="5545" name="Group"/>
          <p:cNvGrpSpPr/>
          <p:nvPr/>
        </p:nvGrpSpPr>
        <p:grpSpPr>
          <a:xfrm>
            <a:off x="8230471" y="3357722"/>
            <a:ext cx="2207196" cy="1056958"/>
            <a:chOff x="0" y="0"/>
            <a:chExt cx="3567184" cy="1708213"/>
          </a:xfrm>
        </p:grpSpPr>
        <p:sp>
          <p:nvSpPr>
            <p:cNvPr id="5543" name="Rectangle"/>
            <p:cNvSpPr/>
            <p:nvPr/>
          </p:nvSpPr>
          <p:spPr>
            <a:xfrm>
              <a:off x="0" y="0"/>
              <a:ext cx="3567184" cy="1708213"/>
            </a:xfrm>
            <a:prstGeom prst="rect">
              <a:avLst/>
            </a:prstGeom>
            <a:gradFill flip="none" rotWithShape="1">
              <a:gsLst>
                <a:gs pos="0">
                  <a:srgbClr val="87C4FF"/>
                </a:gs>
                <a:gs pos="100000">
                  <a:srgbClr val="1E73BA"/>
                </a:gs>
              </a:gsLst>
              <a:lin ang="5400000" scaled="0"/>
            </a:gradFill>
            <a:ln w="19050" cap="flat">
              <a:solidFill>
                <a:srgbClr val="B2C0C0"/>
              </a:solidFill>
              <a:prstDash val="solid"/>
              <a:miter lim="400000"/>
            </a:ln>
            <a:effectLst/>
          </p:spPr>
          <p:txBody>
            <a:bodyPr wrap="square" lIns="23574" tIns="23574" rIns="23574" bIns="23574" numCol="1" anchor="t">
              <a:noAutofit/>
            </a:bodyPr>
            <a:lstStyle/>
            <a:p>
              <a:endParaRPr sz="1238"/>
            </a:p>
          </p:txBody>
        </p:sp>
        <p:sp>
          <p:nvSpPr>
            <p:cNvPr id="5544" name="Hepatitis A"/>
            <p:cNvSpPr txBox="1"/>
            <p:nvPr/>
          </p:nvSpPr>
          <p:spPr>
            <a:xfrm>
              <a:off x="688601" y="541148"/>
              <a:ext cx="2189982" cy="625918"/>
            </a:xfrm>
            <a:prstGeom prst="rect">
              <a:avLst/>
            </a:prstGeom>
            <a:noFill/>
            <a:ln w="12700" cap="flat">
              <a:noFill/>
              <a:miter lim="400000"/>
            </a:ln>
            <a:effectLst>
              <a:outerShdw blurRad="38100" dist="381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1433" tIns="31433" rIns="31433" bIns="31433" numCol="1" anchor="ctr">
              <a:spAutoFit/>
            </a:bodyPr>
            <a:lstStyle>
              <a:lvl1pPr algn="ctr">
                <a:defRPr sz="3400"/>
              </a:lvl1pPr>
            </a:lstStyle>
            <a:p>
              <a:r>
                <a:rPr sz="2104"/>
                <a:t>Hepatitis A</a:t>
              </a:r>
            </a:p>
          </p:txBody>
        </p:sp>
      </p:grpSp>
      <p:grpSp>
        <p:nvGrpSpPr>
          <p:cNvPr id="5548" name="Group"/>
          <p:cNvGrpSpPr/>
          <p:nvPr/>
        </p:nvGrpSpPr>
        <p:grpSpPr>
          <a:xfrm>
            <a:off x="2167818" y="4717333"/>
            <a:ext cx="2207196" cy="1056957"/>
            <a:chOff x="0" y="0"/>
            <a:chExt cx="3567184" cy="1708213"/>
          </a:xfrm>
        </p:grpSpPr>
        <p:sp>
          <p:nvSpPr>
            <p:cNvPr id="5546" name="Rectangle"/>
            <p:cNvSpPr/>
            <p:nvPr/>
          </p:nvSpPr>
          <p:spPr>
            <a:xfrm>
              <a:off x="0" y="0"/>
              <a:ext cx="3567184" cy="1708213"/>
            </a:xfrm>
            <a:prstGeom prst="rect">
              <a:avLst/>
            </a:prstGeom>
            <a:gradFill flip="none" rotWithShape="1">
              <a:gsLst>
                <a:gs pos="0">
                  <a:srgbClr val="87C4FF"/>
                </a:gs>
                <a:gs pos="100000">
                  <a:srgbClr val="1E73BA"/>
                </a:gs>
              </a:gsLst>
              <a:lin ang="5400000" scaled="0"/>
            </a:gradFill>
            <a:ln w="19050" cap="flat">
              <a:solidFill>
                <a:srgbClr val="B2C0C0"/>
              </a:solidFill>
              <a:prstDash val="solid"/>
              <a:miter lim="400000"/>
            </a:ln>
            <a:effectLst/>
          </p:spPr>
          <p:txBody>
            <a:bodyPr wrap="square" lIns="23574" tIns="23574" rIns="23574" bIns="23574" numCol="1" anchor="t">
              <a:noAutofit/>
            </a:bodyPr>
            <a:lstStyle/>
            <a:p>
              <a:endParaRPr sz="1238"/>
            </a:p>
          </p:txBody>
        </p:sp>
        <p:sp>
          <p:nvSpPr>
            <p:cNvPr id="5547" name="Typhoid Fever"/>
            <p:cNvSpPr txBox="1"/>
            <p:nvPr/>
          </p:nvSpPr>
          <p:spPr>
            <a:xfrm>
              <a:off x="967101" y="279486"/>
              <a:ext cx="1632980" cy="1149241"/>
            </a:xfrm>
            <a:prstGeom prst="rect">
              <a:avLst/>
            </a:prstGeom>
            <a:noFill/>
            <a:ln w="12700" cap="flat">
              <a:noFill/>
              <a:miter lim="400000"/>
            </a:ln>
            <a:effectLst>
              <a:outerShdw blurRad="38100" dist="381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1433" tIns="31433" rIns="31433" bIns="31433" numCol="1" anchor="ctr">
              <a:spAutoFit/>
            </a:bodyPr>
            <a:lstStyle/>
            <a:p>
              <a:pPr algn="ctr">
                <a:defRPr sz="3400"/>
              </a:pPr>
              <a:r>
                <a:rPr sz="2104"/>
                <a:t>Typhoid</a:t>
              </a:r>
              <a:br>
                <a:rPr sz="2104"/>
              </a:br>
              <a:r>
                <a:rPr sz="2104"/>
                <a:t>Fever</a:t>
              </a:r>
            </a:p>
          </p:txBody>
        </p:sp>
      </p:grpSp>
      <p:grpSp>
        <p:nvGrpSpPr>
          <p:cNvPr id="5551" name="Group"/>
          <p:cNvGrpSpPr/>
          <p:nvPr/>
        </p:nvGrpSpPr>
        <p:grpSpPr>
          <a:xfrm>
            <a:off x="4592741" y="4717333"/>
            <a:ext cx="2207196" cy="1056957"/>
            <a:chOff x="0" y="0"/>
            <a:chExt cx="3567184" cy="1708213"/>
          </a:xfrm>
        </p:grpSpPr>
        <p:sp>
          <p:nvSpPr>
            <p:cNvPr id="5549" name="Rectangle"/>
            <p:cNvSpPr/>
            <p:nvPr/>
          </p:nvSpPr>
          <p:spPr>
            <a:xfrm>
              <a:off x="0" y="0"/>
              <a:ext cx="3567184" cy="1708213"/>
            </a:xfrm>
            <a:prstGeom prst="rect">
              <a:avLst/>
            </a:prstGeom>
            <a:gradFill flip="none" rotWithShape="1">
              <a:gsLst>
                <a:gs pos="0">
                  <a:srgbClr val="87C4FF"/>
                </a:gs>
                <a:gs pos="100000">
                  <a:srgbClr val="1E73BA"/>
                </a:gs>
              </a:gsLst>
              <a:lin ang="5400000" scaled="0"/>
            </a:gradFill>
            <a:ln w="19050" cap="flat">
              <a:solidFill>
                <a:srgbClr val="B2C0C0"/>
              </a:solidFill>
              <a:prstDash val="solid"/>
              <a:miter lim="400000"/>
            </a:ln>
            <a:effectLst/>
          </p:spPr>
          <p:txBody>
            <a:bodyPr wrap="square" lIns="23574" tIns="23574" rIns="23574" bIns="23574" numCol="1" anchor="t">
              <a:noAutofit/>
            </a:bodyPr>
            <a:lstStyle/>
            <a:p>
              <a:endParaRPr sz="1238"/>
            </a:p>
          </p:txBody>
        </p:sp>
        <p:sp>
          <p:nvSpPr>
            <p:cNvPr id="5550" name="E. coli"/>
            <p:cNvSpPr txBox="1"/>
            <p:nvPr/>
          </p:nvSpPr>
          <p:spPr>
            <a:xfrm>
              <a:off x="1139023" y="541147"/>
              <a:ext cx="1289139" cy="625918"/>
            </a:xfrm>
            <a:prstGeom prst="rect">
              <a:avLst/>
            </a:prstGeom>
            <a:noFill/>
            <a:ln w="12700" cap="flat">
              <a:noFill/>
              <a:miter lim="400000"/>
            </a:ln>
            <a:effectLst>
              <a:outerShdw blurRad="38100" dist="381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1433" tIns="31433" rIns="31433" bIns="31433" numCol="1" anchor="ctr">
              <a:spAutoFit/>
            </a:bodyPr>
            <a:lstStyle>
              <a:lvl1pPr algn="ctr">
                <a:defRPr sz="3400"/>
              </a:lvl1pPr>
            </a:lstStyle>
            <a:p>
              <a:r>
                <a:rPr sz="2104"/>
                <a:t>E. coli</a:t>
              </a:r>
            </a:p>
          </p:txBody>
        </p:sp>
      </p:grpSp>
      <p:grpSp>
        <p:nvGrpSpPr>
          <p:cNvPr id="5554" name="Group"/>
          <p:cNvGrpSpPr/>
          <p:nvPr/>
        </p:nvGrpSpPr>
        <p:grpSpPr>
          <a:xfrm>
            <a:off x="7017664" y="4717333"/>
            <a:ext cx="2207196" cy="1056957"/>
            <a:chOff x="0" y="0"/>
            <a:chExt cx="3567184" cy="1708213"/>
          </a:xfrm>
        </p:grpSpPr>
        <p:sp>
          <p:nvSpPr>
            <p:cNvPr id="5552" name="Rectangle"/>
            <p:cNvSpPr/>
            <p:nvPr/>
          </p:nvSpPr>
          <p:spPr>
            <a:xfrm>
              <a:off x="0" y="0"/>
              <a:ext cx="3567184" cy="1708213"/>
            </a:xfrm>
            <a:prstGeom prst="rect">
              <a:avLst/>
            </a:prstGeom>
            <a:gradFill flip="none" rotWithShape="1">
              <a:gsLst>
                <a:gs pos="0">
                  <a:srgbClr val="87C4FF"/>
                </a:gs>
                <a:gs pos="100000">
                  <a:srgbClr val="1E73BA"/>
                </a:gs>
              </a:gsLst>
              <a:lin ang="5400000" scaled="0"/>
            </a:gradFill>
            <a:ln w="19050" cap="flat">
              <a:solidFill>
                <a:srgbClr val="B2C0C0"/>
              </a:solidFill>
              <a:prstDash val="solid"/>
              <a:miter lim="400000"/>
            </a:ln>
            <a:effectLst/>
          </p:spPr>
          <p:txBody>
            <a:bodyPr wrap="square" lIns="23574" tIns="23574" rIns="23574" bIns="23574" numCol="1" anchor="t">
              <a:noAutofit/>
            </a:bodyPr>
            <a:lstStyle/>
            <a:p>
              <a:endParaRPr sz="1238"/>
            </a:p>
          </p:txBody>
        </p:sp>
        <p:sp>
          <p:nvSpPr>
            <p:cNvPr id="5553" name="Cryptosporidium"/>
            <p:cNvSpPr txBox="1"/>
            <p:nvPr/>
          </p:nvSpPr>
          <p:spPr>
            <a:xfrm>
              <a:off x="286676" y="564309"/>
              <a:ext cx="2993828" cy="579596"/>
            </a:xfrm>
            <a:prstGeom prst="rect">
              <a:avLst/>
            </a:prstGeom>
            <a:noFill/>
            <a:ln w="12700" cap="flat">
              <a:noFill/>
              <a:miter lim="400000"/>
            </a:ln>
            <a:effectLst>
              <a:outerShdw blurRad="38100" dist="381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1433" tIns="31433" rIns="31433" bIns="31433" numCol="1" anchor="ctr">
              <a:spAutoFit/>
            </a:bodyPr>
            <a:lstStyle>
              <a:lvl1pPr algn="ctr">
                <a:defRPr sz="3100"/>
              </a:lvl1pPr>
            </a:lstStyle>
            <a:p>
              <a:r>
                <a:rPr sz="1918"/>
                <a:t>Cryptosporidium</a:t>
              </a:r>
            </a:p>
          </p:txBody>
        </p:sp>
      </p:grpSp>
      <p:grpSp>
        <p:nvGrpSpPr>
          <p:cNvPr id="5557" name="Group"/>
          <p:cNvGrpSpPr/>
          <p:nvPr/>
        </p:nvGrpSpPr>
        <p:grpSpPr>
          <a:xfrm>
            <a:off x="9442586" y="4717333"/>
            <a:ext cx="2207196" cy="1056957"/>
            <a:chOff x="0" y="0"/>
            <a:chExt cx="3567184" cy="1708213"/>
          </a:xfrm>
        </p:grpSpPr>
        <p:sp>
          <p:nvSpPr>
            <p:cNvPr id="5555" name="Rectangle"/>
            <p:cNvSpPr/>
            <p:nvPr/>
          </p:nvSpPr>
          <p:spPr>
            <a:xfrm>
              <a:off x="0" y="0"/>
              <a:ext cx="3567184" cy="1708213"/>
            </a:xfrm>
            <a:prstGeom prst="rect">
              <a:avLst/>
            </a:prstGeom>
            <a:gradFill flip="none" rotWithShape="1">
              <a:gsLst>
                <a:gs pos="0">
                  <a:srgbClr val="87C4FF"/>
                </a:gs>
                <a:gs pos="100000">
                  <a:srgbClr val="1E73BA"/>
                </a:gs>
              </a:gsLst>
              <a:lin ang="5400000" scaled="0"/>
            </a:gradFill>
            <a:ln w="19050" cap="flat">
              <a:solidFill>
                <a:srgbClr val="B2C0C0"/>
              </a:solidFill>
              <a:prstDash val="solid"/>
              <a:miter lim="400000"/>
            </a:ln>
            <a:effectLst/>
          </p:spPr>
          <p:txBody>
            <a:bodyPr wrap="square" lIns="23574" tIns="23574" rIns="23574" bIns="23574" numCol="1" anchor="t">
              <a:noAutofit/>
            </a:bodyPr>
            <a:lstStyle/>
            <a:p>
              <a:endParaRPr sz="1238"/>
            </a:p>
          </p:txBody>
        </p:sp>
        <p:sp>
          <p:nvSpPr>
            <p:cNvPr id="5556" name="Campylobacter"/>
            <p:cNvSpPr txBox="1"/>
            <p:nvPr/>
          </p:nvSpPr>
          <p:spPr>
            <a:xfrm>
              <a:off x="263362" y="541147"/>
              <a:ext cx="3040461" cy="625918"/>
            </a:xfrm>
            <a:prstGeom prst="rect">
              <a:avLst/>
            </a:prstGeom>
            <a:noFill/>
            <a:ln w="12700" cap="flat">
              <a:noFill/>
              <a:miter lim="400000"/>
            </a:ln>
            <a:effectLst>
              <a:outerShdw blurRad="38100" dist="381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1433" tIns="31433" rIns="31433" bIns="31433" numCol="1" anchor="ctr">
              <a:spAutoFit/>
            </a:bodyPr>
            <a:lstStyle>
              <a:lvl1pPr algn="ctr">
                <a:defRPr sz="3400"/>
              </a:lvl1pPr>
            </a:lstStyle>
            <a:p>
              <a:r>
                <a:rPr sz="2104"/>
                <a:t>Campylobacter</a:t>
              </a:r>
            </a:p>
          </p:txBody>
        </p:sp>
      </p:grpSp>
    </p:spTree>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20"/>
                                  </p:iterate>
                                  <p:childTnLst>
                                    <p:set>
                                      <p:cBhvr>
                                        <p:cTn id="6" fill="hold"/>
                                        <p:tgtEl>
                                          <p:spTgt spid="5536">
                                            <p:txEl>
                                              <p:charRg st="4294967295" end="4294967295"/>
                                            </p:txEl>
                                          </p:spTgt>
                                        </p:tgtEl>
                                        <p:attrNameLst>
                                          <p:attrName>style.visibility</p:attrName>
                                        </p:attrNameLst>
                                      </p:cBhvr>
                                      <p:to>
                                        <p:strVal val="visible"/>
                                      </p:to>
                                    </p:set>
                                  </p:childTnLst>
                                </p:cTn>
                              </p:par>
                            </p:childTnLst>
                          </p:cTn>
                        </p:par>
                        <p:par>
                          <p:cTn id="7" fill="hold">
                            <p:stCondLst>
                              <p:cond delay="1120"/>
                            </p:stCondLst>
                            <p:childTnLst>
                              <p:par>
                                <p:cTn id="8" presetID="23" presetClass="entr" presetSubtype="16" fill="hold" grpId="0" nodeType="afterEffect">
                                  <p:stCondLst>
                                    <p:cond delay="300"/>
                                  </p:stCondLst>
                                  <p:iterate>
                                    <p:tmAbs val="0"/>
                                  </p:iterate>
                                  <p:childTnLst>
                                    <p:set>
                                      <p:cBhvr>
                                        <p:cTn id="9" fill="hold"/>
                                        <p:tgtEl>
                                          <p:spTgt spid="5539"/>
                                        </p:tgtEl>
                                        <p:attrNameLst>
                                          <p:attrName>style.visibility</p:attrName>
                                        </p:attrNameLst>
                                      </p:cBhvr>
                                      <p:to>
                                        <p:strVal val="visible"/>
                                      </p:to>
                                    </p:set>
                                    <p:anim calcmode="lin" valueType="num">
                                      <p:cBhvr>
                                        <p:cTn id="10" dur="800" fill="hold"/>
                                        <p:tgtEl>
                                          <p:spTgt spid="5539"/>
                                        </p:tgtEl>
                                        <p:attrNameLst>
                                          <p:attrName>ppt_w</p:attrName>
                                        </p:attrNameLst>
                                      </p:cBhvr>
                                      <p:tavLst>
                                        <p:tav tm="0">
                                          <p:val>
                                            <p:fltVal val="0"/>
                                          </p:val>
                                        </p:tav>
                                        <p:tav tm="100000">
                                          <p:val>
                                            <p:strVal val="#ppt_w"/>
                                          </p:val>
                                        </p:tav>
                                      </p:tavLst>
                                    </p:anim>
                                    <p:anim calcmode="lin" valueType="num">
                                      <p:cBhvr>
                                        <p:cTn id="11" dur="800" fill="hold"/>
                                        <p:tgtEl>
                                          <p:spTgt spid="5539"/>
                                        </p:tgtEl>
                                        <p:attrNameLst>
                                          <p:attrName>ppt_h</p:attrName>
                                        </p:attrNameLst>
                                      </p:cBhvr>
                                      <p:tavLst>
                                        <p:tav tm="0">
                                          <p:val>
                                            <p:fltVal val="0"/>
                                          </p:val>
                                        </p:tav>
                                        <p:tav tm="100000">
                                          <p:val>
                                            <p:strVal val="#ppt_h"/>
                                          </p:val>
                                        </p:tav>
                                      </p:tavLst>
                                    </p:anim>
                                  </p:childTnLst>
                                </p:cTn>
                              </p:par>
                            </p:childTnLst>
                          </p:cTn>
                        </p:par>
                        <p:par>
                          <p:cTn id="12" fill="hold">
                            <p:stCondLst>
                              <p:cond delay="2220"/>
                            </p:stCondLst>
                            <p:childTnLst>
                              <p:par>
                                <p:cTn id="13" presetID="23" presetClass="entr" presetSubtype="16" fill="hold" grpId="0" nodeType="afterEffect">
                                  <p:stCondLst>
                                    <p:cond delay="0"/>
                                  </p:stCondLst>
                                  <p:iterate>
                                    <p:tmAbs val="0"/>
                                  </p:iterate>
                                  <p:childTnLst>
                                    <p:set>
                                      <p:cBhvr>
                                        <p:cTn id="14" fill="hold"/>
                                        <p:tgtEl>
                                          <p:spTgt spid="5542"/>
                                        </p:tgtEl>
                                        <p:attrNameLst>
                                          <p:attrName>style.visibility</p:attrName>
                                        </p:attrNameLst>
                                      </p:cBhvr>
                                      <p:to>
                                        <p:strVal val="visible"/>
                                      </p:to>
                                    </p:set>
                                    <p:anim calcmode="lin" valueType="num">
                                      <p:cBhvr>
                                        <p:cTn id="15" dur="800" fill="hold"/>
                                        <p:tgtEl>
                                          <p:spTgt spid="5542"/>
                                        </p:tgtEl>
                                        <p:attrNameLst>
                                          <p:attrName>ppt_w</p:attrName>
                                        </p:attrNameLst>
                                      </p:cBhvr>
                                      <p:tavLst>
                                        <p:tav tm="0">
                                          <p:val>
                                            <p:fltVal val="0"/>
                                          </p:val>
                                        </p:tav>
                                        <p:tav tm="100000">
                                          <p:val>
                                            <p:strVal val="#ppt_w"/>
                                          </p:val>
                                        </p:tav>
                                      </p:tavLst>
                                    </p:anim>
                                    <p:anim calcmode="lin" valueType="num">
                                      <p:cBhvr>
                                        <p:cTn id="16" dur="800" fill="hold"/>
                                        <p:tgtEl>
                                          <p:spTgt spid="5542"/>
                                        </p:tgtEl>
                                        <p:attrNameLst>
                                          <p:attrName>ppt_h</p:attrName>
                                        </p:attrNameLst>
                                      </p:cBhvr>
                                      <p:tavLst>
                                        <p:tav tm="0">
                                          <p:val>
                                            <p:fltVal val="0"/>
                                          </p:val>
                                        </p:tav>
                                        <p:tav tm="100000">
                                          <p:val>
                                            <p:strVal val="#ppt_h"/>
                                          </p:val>
                                        </p:tav>
                                      </p:tavLst>
                                    </p:anim>
                                  </p:childTnLst>
                                </p:cTn>
                              </p:par>
                            </p:childTnLst>
                          </p:cTn>
                        </p:par>
                        <p:par>
                          <p:cTn id="17" fill="hold">
                            <p:stCondLst>
                              <p:cond delay="3020"/>
                            </p:stCondLst>
                            <p:childTnLst>
                              <p:par>
                                <p:cTn id="18" presetID="23" presetClass="entr" presetSubtype="16" fill="hold" grpId="0" nodeType="afterEffect">
                                  <p:stCondLst>
                                    <p:cond delay="0"/>
                                  </p:stCondLst>
                                  <p:iterate>
                                    <p:tmAbs val="0"/>
                                  </p:iterate>
                                  <p:childTnLst>
                                    <p:set>
                                      <p:cBhvr>
                                        <p:cTn id="19" fill="hold"/>
                                        <p:tgtEl>
                                          <p:spTgt spid="5545"/>
                                        </p:tgtEl>
                                        <p:attrNameLst>
                                          <p:attrName>style.visibility</p:attrName>
                                        </p:attrNameLst>
                                      </p:cBhvr>
                                      <p:to>
                                        <p:strVal val="visible"/>
                                      </p:to>
                                    </p:set>
                                    <p:anim calcmode="lin" valueType="num">
                                      <p:cBhvr>
                                        <p:cTn id="20" dur="800" fill="hold"/>
                                        <p:tgtEl>
                                          <p:spTgt spid="5545"/>
                                        </p:tgtEl>
                                        <p:attrNameLst>
                                          <p:attrName>ppt_w</p:attrName>
                                        </p:attrNameLst>
                                      </p:cBhvr>
                                      <p:tavLst>
                                        <p:tav tm="0">
                                          <p:val>
                                            <p:fltVal val="0"/>
                                          </p:val>
                                        </p:tav>
                                        <p:tav tm="100000">
                                          <p:val>
                                            <p:strVal val="#ppt_w"/>
                                          </p:val>
                                        </p:tav>
                                      </p:tavLst>
                                    </p:anim>
                                    <p:anim calcmode="lin" valueType="num">
                                      <p:cBhvr>
                                        <p:cTn id="21" dur="800" fill="hold"/>
                                        <p:tgtEl>
                                          <p:spTgt spid="5545"/>
                                        </p:tgtEl>
                                        <p:attrNameLst>
                                          <p:attrName>ppt_h</p:attrName>
                                        </p:attrNameLst>
                                      </p:cBhvr>
                                      <p:tavLst>
                                        <p:tav tm="0">
                                          <p:val>
                                            <p:fltVal val="0"/>
                                          </p:val>
                                        </p:tav>
                                        <p:tav tm="100000">
                                          <p:val>
                                            <p:strVal val="#ppt_h"/>
                                          </p:val>
                                        </p:tav>
                                      </p:tavLst>
                                    </p:anim>
                                  </p:childTnLst>
                                </p:cTn>
                              </p:par>
                            </p:childTnLst>
                          </p:cTn>
                        </p:par>
                        <p:par>
                          <p:cTn id="22" fill="hold">
                            <p:stCondLst>
                              <p:cond delay="3820"/>
                            </p:stCondLst>
                            <p:childTnLst>
                              <p:par>
                                <p:cTn id="23" presetID="23" presetClass="entr" presetSubtype="16" fill="hold" grpId="0" nodeType="afterEffect">
                                  <p:stCondLst>
                                    <p:cond delay="0"/>
                                  </p:stCondLst>
                                  <p:iterate>
                                    <p:tmAbs val="0"/>
                                  </p:iterate>
                                  <p:childTnLst>
                                    <p:set>
                                      <p:cBhvr>
                                        <p:cTn id="24" fill="hold"/>
                                        <p:tgtEl>
                                          <p:spTgt spid="5548"/>
                                        </p:tgtEl>
                                        <p:attrNameLst>
                                          <p:attrName>style.visibility</p:attrName>
                                        </p:attrNameLst>
                                      </p:cBhvr>
                                      <p:to>
                                        <p:strVal val="visible"/>
                                      </p:to>
                                    </p:set>
                                    <p:anim calcmode="lin" valueType="num">
                                      <p:cBhvr>
                                        <p:cTn id="25" dur="800" fill="hold"/>
                                        <p:tgtEl>
                                          <p:spTgt spid="5548"/>
                                        </p:tgtEl>
                                        <p:attrNameLst>
                                          <p:attrName>ppt_w</p:attrName>
                                        </p:attrNameLst>
                                      </p:cBhvr>
                                      <p:tavLst>
                                        <p:tav tm="0">
                                          <p:val>
                                            <p:fltVal val="0"/>
                                          </p:val>
                                        </p:tav>
                                        <p:tav tm="100000">
                                          <p:val>
                                            <p:strVal val="#ppt_w"/>
                                          </p:val>
                                        </p:tav>
                                      </p:tavLst>
                                    </p:anim>
                                    <p:anim calcmode="lin" valueType="num">
                                      <p:cBhvr>
                                        <p:cTn id="26" dur="800" fill="hold"/>
                                        <p:tgtEl>
                                          <p:spTgt spid="5548"/>
                                        </p:tgtEl>
                                        <p:attrNameLst>
                                          <p:attrName>ppt_h</p:attrName>
                                        </p:attrNameLst>
                                      </p:cBhvr>
                                      <p:tavLst>
                                        <p:tav tm="0">
                                          <p:val>
                                            <p:fltVal val="0"/>
                                          </p:val>
                                        </p:tav>
                                        <p:tav tm="100000">
                                          <p:val>
                                            <p:strVal val="#ppt_h"/>
                                          </p:val>
                                        </p:tav>
                                      </p:tavLst>
                                    </p:anim>
                                  </p:childTnLst>
                                </p:cTn>
                              </p:par>
                            </p:childTnLst>
                          </p:cTn>
                        </p:par>
                        <p:par>
                          <p:cTn id="27" fill="hold">
                            <p:stCondLst>
                              <p:cond delay="4620"/>
                            </p:stCondLst>
                            <p:childTnLst>
                              <p:par>
                                <p:cTn id="28" presetID="23" presetClass="entr" presetSubtype="16" fill="hold" grpId="0" nodeType="afterEffect">
                                  <p:stCondLst>
                                    <p:cond delay="0"/>
                                  </p:stCondLst>
                                  <p:iterate>
                                    <p:tmAbs val="0"/>
                                  </p:iterate>
                                  <p:childTnLst>
                                    <p:set>
                                      <p:cBhvr>
                                        <p:cTn id="29" fill="hold"/>
                                        <p:tgtEl>
                                          <p:spTgt spid="5551"/>
                                        </p:tgtEl>
                                        <p:attrNameLst>
                                          <p:attrName>style.visibility</p:attrName>
                                        </p:attrNameLst>
                                      </p:cBhvr>
                                      <p:to>
                                        <p:strVal val="visible"/>
                                      </p:to>
                                    </p:set>
                                    <p:anim calcmode="lin" valueType="num">
                                      <p:cBhvr>
                                        <p:cTn id="30" dur="800" fill="hold"/>
                                        <p:tgtEl>
                                          <p:spTgt spid="5551"/>
                                        </p:tgtEl>
                                        <p:attrNameLst>
                                          <p:attrName>ppt_w</p:attrName>
                                        </p:attrNameLst>
                                      </p:cBhvr>
                                      <p:tavLst>
                                        <p:tav tm="0">
                                          <p:val>
                                            <p:fltVal val="0"/>
                                          </p:val>
                                        </p:tav>
                                        <p:tav tm="100000">
                                          <p:val>
                                            <p:strVal val="#ppt_w"/>
                                          </p:val>
                                        </p:tav>
                                      </p:tavLst>
                                    </p:anim>
                                    <p:anim calcmode="lin" valueType="num">
                                      <p:cBhvr>
                                        <p:cTn id="31" dur="800" fill="hold"/>
                                        <p:tgtEl>
                                          <p:spTgt spid="5551"/>
                                        </p:tgtEl>
                                        <p:attrNameLst>
                                          <p:attrName>ppt_h</p:attrName>
                                        </p:attrNameLst>
                                      </p:cBhvr>
                                      <p:tavLst>
                                        <p:tav tm="0">
                                          <p:val>
                                            <p:fltVal val="0"/>
                                          </p:val>
                                        </p:tav>
                                        <p:tav tm="100000">
                                          <p:val>
                                            <p:strVal val="#ppt_h"/>
                                          </p:val>
                                        </p:tav>
                                      </p:tavLst>
                                    </p:anim>
                                  </p:childTnLst>
                                </p:cTn>
                              </p:par>
                            </p:childTnLst>
                          </p:cTn>
                        </p:par>
                        <p:par>
                          <p:cTn id="32" fill="hold">
                            <p:stCondLst>
                              <p:cond delay="5420"/>
                            </p:stCondLst>
                            <p:childTnLst>
                              <p:par>
                                <p:cTn id="33" presetID="23" presetClass="entr" presetSubtype="16" fill="hold" grpId="0" nodeType="afterEffect">
                                  <p:stCondLst>
                                    <p:cond delay="0"/>
                                  </p:stCondLst>
                                  <p:iterate>
                                    <p:tmAbs val="0"/>
                                  </p:iterate>
                                  <p:childTnLst>
                                    <p:set>
                                      <p:cBhvr>
                                        <p:cTn id="34" fill="hold"/>
                                        <p:tgtEl>
                                          <p:spTgt spid="5554"/>
                                        </p:tgtEl>
                                        <p:attrNameLst>
                                          <p:attrName>style.visibility</p:attrName>
                                        </p:attrNameLst>
                                      </p:cBhvr>
                                      <p:to>
                                        <p:strVal val="visible"/>
                                      </p:to>
                                    </p:set>
                                    <p:anim calcmode="lin" valueType="num">
                                      <p:cBhvr>
                                        <p:cTn id="35" dur="800" fill="hold"/>
                                        <p:tgtEl>
                                          <p:spTgt spid="5554"/>
                                        </p:tgtEl>
                                        <p:attrNameLst>
                                          <p:attrName>ppt_w</p:attrName>
                                        </p:attrNameLst>
                                      </p:cBhvr>
                                      <p:tavLst>
                                        <p:tav tm="0">
                                          <p:val>
                                            <p:fltVal val="0"/>
                                          </p:val>
                                        </p:tav>
                                        <p:tav tm="100000">
                                          <p:val>
                                            <p:strVal val="#ppt_w"/>
                                          </p:val>
                                        </p:tav>
                                      </p:tavLst>
                                    </p:anim>
                                    <p:anim calcmode="lin" valueType="num">
                                      <p:cBhvr>
                                        <p:cTn id="36" dur="800" fill="hold"/>
                                        <p:tgtEl>
                                          <p:spTgt spid="5554"/>
                                        </p:tgtEl>
                                        <p:attrNameLst>
                                          <p:attrName>ppt_h</p:attrName>
                                        </p:attrNameLst>
                                      </p:cBhvr>
                                      <p:tavLst>
                                        <p:tav tm="0">
                                          <p:val>
                                            <p:fltVal val="0"/>
                                          </p:val>
                                        </p:tav>
                                        <p:tav tm="100000">
                                          <p:val>
                                            <p:strVal val="#ppt_h"/>
                                          </p:val>
                                        </p:tav>
                                      </p:tavLst>
                                    </p:anim>
                                  </p:childTnLst>
                                </p:cTn>
                              </p:par>
                            </p:childTnLst>
                          </p:cTn>
                        </p:par>
                        <p:par>
                          <p:cTn id="37" fill="hold">
                            <p:stCondLst>
                              <p:cond delay="6220"/>
                            </p:stCondLst>
                            <p:childTnLst>
                              <p:par>
                                <p:cTn id="38" presetID="23" presetClass="entr" presetSubtype="16" fill="hold" grpId="0" nodeType="afterEffect">
                                  <p:stCondLst>
                                    <p:cond delay="0"/>
                                  </p:stCondLst>
                                  <p:iterate>
                                    <p:tmAbs val="0"/>
                                  </p:iterate>
                                  <p:childTnLst>
                                    <p:set>
                                      <p:cBhvr>
                                        <p:cTn id="39" fill="hold"/>
                                        <p:tgtEl>
                                          <p:spTgt spid="5557"/>
                                        </p:tgtEl>
                                        <p:attrNameLst>
                                          <p:attrName>style.visibility</p:attrName>
                                        </p:attrNameLst>
                                      </p:cBhvr>
                                      <p:to>
                                        <p:strVal val="visible"/>
                                      </p:to>
                                    </p:set>
                                    <p:anim calcmode="lin" valueType="num">
                                      <p:cBhvr>
                                        <p:cTn id="40" dur="800" fill="hold"/>
                                        <p:tgtEl>
                                          <p:spTgt spid="5557"/>
                                        </p:tgtEl>
                                        <p:attrNameLst>
                                          <p:attrName>ppt_w</p:attrName>
                                        </p:attrNameLst>
                                      </p:cBhvr>
                                      <p:tavLst>
                                        <p:tav tm="0">
                                          <p:val>
                                            <p:fltVal val="0"/>
                                          </p:val>
                                        </p:tav>
                                        <p:tav tm="100000">
                                          <p:val>
                                            <p:strVal val="#ppt_w"/>
                                          </p:val>
                                        </p:tav>
                                      </p:tavLst>
                                    </p:anim>
                                    <p:anim calcmode="lin" valueType="num">
                                      <p:cBhvr>
                                        <p:cTn id="41" dur="800" fill="hold"/>
                                        <p:tgtEl>
                                          <p:spTgt spid="555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6" grpId="0" autoUpdateAnimBg="0" advAuto="0"/>
      <p:bldP spid="5539" grpId="0" animBg="1" advAuto="0"/>
      <p:bldP spid="5542" grpId="0" animBg="1" advAuto="0"/>
      <p:bldP spid="5545" grpId="0" animBg="1" advAuto="0"/>
      <p:bldP spid="5548" grpId="0" animBg="1" advAuto="0"/>
      <p:bldP spid="5551" grpId="0" animBg="1" advAuto="0"/>
      <p:bldP spid="5554" grpId="0" animBg="1" advAuto="0"/>
      <p:bldP spid="5557" grpId="0"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Phenologic Mismatch</a:t>
            </a:r>
          </a:p>
        </p:txBody>
      </p:sp>
      <p:sp>
        <p:nvSpPr>
          <p:cNvPr id="5" name="TextBox 4"/>
          <p:cNvSpPr txBox="1"/>
          <p:nvPr/>
        </p:nvSpPr>
        <p:spPr>
          <a:xfrm>
            <a:off x="2214397" y="5801721"/>
            <a:ext cx="2518638" cy="369332"/>
          </a:xfrm>
          <a:prstGeom prst="rect">
            <a:avLst/>
          </a:prstGeom>
          <a:noFill/>
        </p:spPr>
        <p:txBody>
          <a:bodyPr wrap="none" rtlCol="0">
            <a:spAutoFit/>
          </a:bodyPr>
          <a:lstStyle/>
          <a:p>
            <a:r>
              <a:rPr lang="en-US" sz="1800">
                <a:solidFill>
                  <a:schemeClr val="bg1">
                    <a:lumMod val="85000"/>
                  </a:schemeClr>
                </a:solidFill>
              </a:rPr>
              <a:t>Carol Highsmith (LOC)</a:t>
            </a:r>
          </a:p>
        </p:txBody>
      </p:sp>
      <p:pic>
        <p:nvPicPr>
          <p:cNvPr id="6" name="Picture 5"/>
          <p:cNvPicPr>
            <a:picLocks noChangeAspect="1"/>
          </p:cNvPicPr>
          <p:nvPr/>
        </p:nvPicPr>
        <p:blipFill>
          <a:blip r:embed="rId3"/>
          <a:stretch>
            <a:fillRect/>
          </a:stretch>
        </p:blipFill>
        <p:spPr>
          <a:xfrm>
            <a:off x="7885444" y="1430829"/>
            <a:ext cx="4535287" cy="3251038"/>
          </a:xfrm>
          <a:prstGeom prst="rect">
            <a:avLst/>
          </a:prstGeom>
        </p:spPr>
      </p:pic>
      <p:sp>
        <p:nvSpPr>
          <p:cNvPr id="7" name="TextBox 6"/>
          <p:cNvSpPr txBox="1"/>
          <p:nvPr/>
        </p:nvSpPr>
        <p:spPr>
          <a:xfrm>
            <a:off x="10803333" y="4248561"/>
            <a:ext cx="800219" cy="369332"/>
          </a:xfrm>
          <a:prstGeom prst="rect">
            <a:avLst/>
          </a:prstGeom>
          <a:noFill/>
        </p:spPr>
        <p:txBody>
          <a:bodyPr wrap="none" rtlCol="0">
            <a:spAutoFit/>
          </a:bodyPr>
          <a:lstStyle/>
          <a:p>
            <a:r>
              <a:rPr lang="en-US" sz="1800">
                <a:solidFill>
                  <a:schemeClr val="bg1">
                    <a:lumMod val="85000"/>
                  </a:schemeClr>
                </a:solidFill>
              </a:rPr>
              <a:t>USFS</a:t>
            </a:r>
          </a:p>
        </p:txBody>
      </p:sp>
      <p:pic>
        <p:nvPicPr>
          <p:cNvPr id="8" name="Picture 7"/>
          <p:cNvPicPr>
            <a:picLocks noChangeAspect="1"/>
          </p:cNvPicPr>
          <p:nvPr/>
        </p:nvPicPr>
        <p:blipFill>
          <a:blip r:embed="rId4"/>
          <a:stretch>
            <a:fillRect/>
          </a:stretch>
        </p:blipFill>
        <p:spPr>
          <a:xfrm>
            <a:off x="7885444" y="4931800"/>
            <a:ext cx="3717759" cy="2478506"/>
          </a:xfrm>
          <a:prstGeom prst="rect">
            <a:avLst/>
          </a:prstGeom>
        </p:spPr>
      </p:pic>
      <p:sp>
        <p:nvSpPr>
          <p:cNvPr id="9" name="TextBox 8"/>
          <p:cNvSpPr txBox="1"/>
          <p:nvPr/>
        </p:nvSpPr>
        <p:spPr>
          <a:xfrm>
            <a:off x="9436679" y="6927122"/>
            <a:ext cx="1287532" cy="369332"/>
          </a:xfrm>
          <a:prstGeom prst="rect">
            <a:avLst/>
          </a:prstGeom>
          <a:noFill/>
        </p:spPr>
        <p:txBody>
          <a:bodyPr wrap="none" rtlCol="0">
            <a:spAutoFit/>
          </a:bodyPr>
          <a:lstStyle/>
          <a:p>
            <a:r>
              <a:rPr lang="en-US" sz="1800">
                <a:solidFill>
                  <a:schemeClr val="bg1">
                    <a:lumMod val="85000"/>
                  </a:schemeClr>
                </a:solidFill>
              </a:rPr>
              <a:t>Foster Lea</a:t>
            </a:r>
          </a:p>
        </p:txBody>
      </p:sp>
      <p:pic>
        <p:nvPicPr>
          <p:cNvPr id="11" name="Content Placeholder 10">
            <a:extLst>
              <a:ext uri="{FF2B5EF4-FFF2-40B4-BE49-F238E27FC236}">
                <a16:creationId xmlns:a16="http://schemas.microsoft.com/office/drawing/2014/main" id="{EB4DF3C8-9045-4989-99B4-278FD91FCBC1}"/>
              </a:ext>
            </a:extLst>
          </p:cNvPr>
          <p:cNvPicPr>
            <a:picLocks noGrp="1" noChangeAspect="1"/>
          </p:cNvPicPr>
          <p:nvPr>
            <p:ph idx="1"/>
          </p:nvPr>
        </p:nvPicPr>
        <p:blipFill>
          <a:blip r:embed="rId5"/>
          <a:stretch>
            <a:fillRect/>
          </a:stretch>
        </p:blipFill>
        <p:spPr>
          <a:xfrm>
            <a:off x="944320" y="2260401"/>
            <a:ext cx="5964480" cy="3976320"/>
          </a:xfrm>
          <a:prstGeom prst="rect">
            <a:avLst/>
          </a:prstGeom>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C71D819A-4E0D-43A9-A5D5-DCE7A2CD4B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1091" y="348343"/>
            <a:ext cx="8415418" cy="7075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990776"/>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A8F2C7-1821-458E-9527-52556A265815}"/>
              </a:ext>
            </a:extLst>
          </p:cNvPr>
          <p:cNvPicPr>
            <a:picLocks noChangeAspect="1"/>
          </p:cNvPicPr>
          <p:nvPr/>
        </p:nvPicPr>
        <p:blipFill rotWithShape="1">
          <a:blip r:embed="rId3"/>
          <a:srcRect l="4891" r="5507"/>
          <a:stretch/>
        </p:blipFill>
        <p:spPr>
          <a:xfrm>
            <a:off x="1231927" y="188221"/>
            <a:ext cx="11353745" cy="7395957"/>
          </a:xfrm>
          <a:prstGeom prst="rect">
            <a:avLst/>
          </a:prstGeom>
        </p:spPr>
      </p:pic>
    </p:spTree>
    <p:extLst>
      <p:ext uri="{BB962C8B-B14F-4D97-AF65-F5344CB8AC3E}">
        <p14:creationId xmlns:p14="http://schemas.microsoft.com/office/powerpoint/2010/main" val="686159291"/>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1052455A-3425-411F-8450-B8D009D8AEC4}"/>
              </a:ext>
            </a:extLst>
          </p:cNvPr>
          <p:cNvPicPr>
            <a:picLocks noChangeAspect="1"/>
          </p:cNvPicPr>
          <p:nvPr/>
        </p:nvPicPr>
        <p:blipFill rotWithShape="1">
          <a:blip r:embed="rId3"/>
          <a:srcRect l="10355" r="10355" b="1299"/>
          <a:stretch/>
        </p:blipFill>
        <p:spPr>
          <a:xfrm>
            <a:off x="376145" y="276899"/>
            <a:ext cx="13065310" cy="7218602"/>
          </a:xfrm>
          <a:prstGeom prst="rect">
            <a:avLst/>
          </a:prstGeom>
        </p:spPr>
      </p:pic>
    </p:spTree>
    <p:extLst>
      <p:ext uri="{BB962C8B-B14F-4D97-AF65-F5344CB8AC3E}">
        <p14:creationId xmlns:p14="http://schemas.microsoft.com/office/powerpoint/2010/main" val="3563840741"/>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5C5BE7-C2F0-4CC3-ABE2-607FC6E03144}"/>
              </a:ext>
            </a:extLst>
          </p:cNvPr>
          <p:cNvPicPr>
            <a:picLocks noChangeAspect="1"/>
          </p:cNvPicPr>
          <p:nvPr/>
        </p:nvPicPr>
        <p:blipFill rotWithShape="1">
          <a:blip r:embed="rId3"/>
          <a:srcRect b="1409"/>
          <a:stretch/>
        </p:blipFill>
        <p:spPr>
          <a:xfrm>
            <a:off x="830089" y="156161"/>
            <a:ext cx="12157421" cy="7460077"/>
          </a:xfrm>
          <a:prstGeom prst="rect">
            <a:avLst/>
          </a:prstGeom>
        </p:spPr>
      </p:pic>
    </p:spTree>
    <p:extLst>
      <p:ext uri="{BB962C8B-B14F-4D97-AF65-F5344CB8AC3E}">
        <p14:creationId xmlns:p14="http://schemas.microsoft.com/office/powerpoint/2010/main" val="2971411499"/>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3099904" y="3470701"/>
            <a:ext cx="7617791" cy="830997"/>
          </a:xfrm>
          <a:prstGeom prst="rect">
            <a:avLst/>
          </a:prstGeom>
          <a:noFill/>
        </p:spPr>
        <p:txBody>
          <a:bodyPr wrap="none" rtlCol="0">
            <a:spAutoFit/>
          </a:bodyPr>
          <a:lstStyle/>
          <a:p>
            <a:r>
              <a:rPr lang="en-US" sz="4800" b="1" dirty="0"/>
              <a:t>What can we do about it?</a:t>
            </a:r>
          </a:p>
        </p:txBody>
      </p:sp>
    </p:spTree>
    <p:extLst>
      <p:ext uri="{BB962C8B-B14F-4D97-AF65-F5344CB8AC3E}">
        <p14:creationId xmlns:p14="http://schemas.microsoft.com/office/powerpoint/2010/main" val="3104577342"/>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Two Types of Responses</a:t>
            </a:r>
          </a:p>
        </p:txBody>
      </p:sp>
      <p:sp>
        <p:nvSpPr>
          <p:cNvPr id="3" name="Content Placeholder 2"/>
          <p:cNvSpPr>
            <a:spLocks noGrp="1"/>
          </p:cNvSpPr>
          <p:nvPr>
            <p:ph idx="1"/>
          </p:nvPr>
        </p:nvSpPr>
        <p:spPr>
          <a:xfrm>
            <a:off x="2143495" y="1647028"/>
            <a:ext cx="5883757" cy="5814222"/>
          </a:xfrm>
        </p:spPr>
        <p:txBody>
          <a:bodyPr>
            <a:normAutofit/>
          </a:bodyPr>
          <a:lstStyle/>
          <a:p>
            <a:pPr marL="0" indent="0">
              <a:buNone/>
            </a:pPr>
            <a:r>
              <a:rPr lang="en-US" sz="3200" b="1" dirty="0"/>
              <a:t>Mitigation:</a:t>
            </a:r>
            <a:r>
              <a:rPr lang="en-US" sz="3200" dirty="0"/>
              <a:t> Intervention to reduce the sources or enhance the sinks of greenhouse gases (IPCC, 2001a).</a:t>
            </a:r>
          </a:p>
          <a:p>
            <a:endParaRPr lang="en-US" sz="3200" dirty="0"/>
          </a:p>
          <a:p>
            <a:pPr marL="0" indent="0">
              <a:buNone/>
            </a:pPr>
            <a:r>
              <a:rPr lang="en-US" sz="3200" b="1" dirty="0"/>
              <a:t>Adaptation:</a:t>
            </a:r>
            <a:r>
              <a:rPr lang="en-US" sz="3200" dirty="0"/>
              <a:t> Adjustment in natural or human systems . . . which moderates harm or exploits beneficial opportunity (IPCC, 2001a).</a:t>
            </a:r>
            <a:endParaRPr lang="en-US" dirty="0"/>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110" y="1647029"/>
            <a:ext cx="3729471" cy="2538663"/>
          </a:xfrm>
          <a:prstGeom prst="rect">
            <a:avLst/>
          </a:prstGeom>
        </p:spPr>
      </p:pic>
      <p:sp>
        <p:nvSpPr>
          <p:cNvPr id="5" name="TextBox 4"/>
          <p:cNvSpPr txBox="1"/>
          <p:nvPr/>
        </p:nvSpPr>
        <p:spPr>
          <a:xfrm>
            <a:off x="10502499" y="3785581"/>
            <a:ext cx="1223476" cy="369332"/>
          </a:xfrm>
          <a:prstGeom prst="rect">
            <a:avLst/>
          </a:prstGeom>
          <a:noFill/>
        </p:spPr>
        <p:txBody>
          <a:bodyPr wrap="none" rtlCol="0">
            <a:spAutoFit/>
          </a:bodyPr>
          <a:lstStyle/>
          <a:p>
            <a:r>
              <a:rPr lang="en-US" sz="1800">
                <a:solidFill>
                  <a:schemeClr val="bg1">
                    <a:lumMod val="75000"/>
                  </a:schemeClr>
                </a:solidFill>
              </a:rPr>
              <a:t>Tom Egan</a:t>
            </a:r>
          </a:p>
        </p:txBody>
      </p:sp>
      <p:pic>
        <p:nvPicPr>
          <p:cNvPr id="6" name="Picture 5"/>
          <p:cNvPicPr>
            <a:picLocks noChangeAspect="1"/>
          </p:cNvPicPr>
          <p:nvPr/>
        </p:nvPicPr>
        <p:blipFill>
          <a:blip r:embed="rId4"/>
          <a:stretch>
            <a:fillRect/>
          </a:stretch>
        </p:blipFill>
        <p:spPr>
          <a:xfrm>
            <a:off x="7956109" y="4486669"/>
            <a:ext cx="3729471" cy="1703426"/>
          </a:xfrm>
          <a:prstGeom prst="rect">
            <a:avLst/>
          </a:prstGeom>
        </p:spPr>
      </p:pic>
      <p:sp>
        <p:nvSpPr>
          <p:cNvPr id="7" name="TextBox 6"/>
          <p:cNvSpPr txBox="1"/>
          <p:nvPr/>
        </p:nvSpPr>
        <p:spPr>
          <a:xfrm>
            <a:off x="11114237" y="5820763"/>
            <a:ext cx="697832" cy="369332"/>
          </a:xfrm>
          <a:prstGeom prst="rect">
            <a:avLst/>
          </a:prstGeom>
          <a:noFill/>
        </p:spPr>
        <p:txBody>
          <a:bodyPr wrap="square" rtlCol="0">
            <a:spAutoFit/>
          </a:bodyPr>
          <a:lstStyle/>
          <a:p>
            <a:r>
              <a:rPr lang="en-US" sz="1800">
                <a:solidFill>
                  <a:schemeClr val="bg1">
                    <a:lumMod val="95000"/>
                  </a:schemeClr>
                </a:solidFill>
              </a:rPr>
              <a:t>EPA</a:t>
            </a:r>
          </a:p>
        </p:txBody>
      </p:sp>
    </p:spTree>
    <p:extLst>
      <p:ext uri="{BB962C8B-B14F-4D97-AF65-F5344CB8AC3E}">
        <p14:creationId xmlns:p14="http://schemas.microsoft.com/office/powerpoint/2010/main" val="362432808"/>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7CDDCE1-787F-4E86-AECC-1AC34548EE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9600" y="128587"/>
            <a:ext cx="10058400" cy="7515225"/>
          </a:xfrm>
          <a:prstGeom prst="rect">
            <a:avLst/>
          </a:prstGeom>
          <a:solidFill>
            <a:srgbClr val="A1DAF9"/>
          </a:solidFill>
        </p:spPr>
      </p:pic>
    </p:spTree>
    <p:extLst>
      <p:ext uri="{BB962C8B-B14F-4D97-AF65-F5344CB8AC3E}">
        <p14:creationId xmlns:p14="http://schemas.microsoft.com/office/powerpoint/2010/main" val="195029840"/>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96352-FC79-4059-9BA4-04A3F2117586}"/>
              </a:ext>
            </a:extLst>
          </p:cNvPr>
          <p:cNvSpPr>
            <a:spLocks noGrp="1"/>
          </p:cNvSpPr>
          <p:nvPr>
            <p:ph type="title"/>
          </p:nvPr>
        </p:nvSpPr>
        <p:spPr>
          <a:xfrm>
            <a:off x="2131060" y="232860"/>
            <a:ext cx="9555480" cy="591520"/>
          </a:xfrm>
        </p:spPr>
        <p:txBody>
          <a:bodyPr>
            <a:noAutofit/>
          </a:bodyPr>
          <a:lstStyle/>
          <a:p>
            <a:r>
              <a:rPr lang="en-US" sz="3600" b="1" dirty="0"/>
              <a:t>Drawdown Solutions by Effectiveness</a:t>
            </a:r>
          </a:p>
        </p:txBody>
      </p:sp>
      <p:sp>
        <p:nvSpPr>
          <p:cNvPr id="3" name="Content Placeholder 2">
            <a:extLst>
              <a:ext uri="{FF2B5EF4-FFF2-40B4-BE49-F238E27FC236}">
                <a16:creationId xmlns:a16="http://schemas.microsoft.com/office/drawing/2014/main" id="{C10DFFFF-2E9F-46FB-8EC1-2C6EEE34DC09}"/>
              </a:ext>
            </a:extLst>
          </p:cNvPr>
          <p:cNvSpPr>
            <a:spLocks noGrp="1"/>
          </p:cNvSpPr>
          <p:nvPr>
            <p:ph idx="1"/>
          </p:nvPr>
        </p:nvSpPr>
        <p:spPr>
          <a:xfrm>
            <a:off x="3157855" y="824380"/>
            <a:ext cx="7501890" cy="591520"/>
          </a:xfrm>
        </p:spPr>
        <p:txBody>
          <a:bodyPr>
            <a:normAutofit/>
          </a:bodyPr>
          <a:lstStyle/>
          <a:p>
            <a:pPr marL="0" indent="0" algn="ctr">
              <a:buNone/>
            </a:pPr>
            <a:r>
              <a:rPr lang="en-US" sz="2200" dirty="0">
                <a:hlinkClick r:id="rId3"/>
              </a:rPr>
              <a:t>http://www.drawdown.org/solutions-summary-by-rank</a:t>
            </a:r>
            <a:r>
              <a:rPr lang="en-US" sz="2200" dirty="0"/>
              <a:t> </a:t>
            </a:r>
          </a:p>
        </p:txBody>
      </p:sp>
      <p:pic>
        <p:nvPicPr>
          <p:cNvPr id="4" name="Picture 3">
            <a:extLst>
              <a:ext uri="{FF2B5EF4-FFF2-40B4-BE49-F238E27FC236}">
                <a16:creationId xmlns:a16="http://schemas.microsoft.com/office/drawing/2014/main" id="{9EA25FD8-45DB-42CF-A133-082BB76D8D96}"/>
              </a:ext>
            </a:extLst>
          </p:cNvPr>
          <p:cNvPicPr>
            <a:picLocks noChangeAspect="1"/>
          </p:cNvPicPr>
          <p:nvPr/>
        </p:nvPicPr>
        <p:blipFill>
          <a:blip r:embed="rId4"/>
          <a:stretch>
            <a:fillRect/>
          </a:stretch>
        </p:blipFill>
        <p:spPr>
          <a:xfrm>
            <a:off x="2360462" y="1304863"/>
            <a:ext cx="9116528" cy="6467537"/>
          </a:xfrm>
          <a:prstGeom prst="rect">
            <a:avLst/>
          </a:prstGeom>
        </p:spPr>
      </p:pic>
    </p:spTree>
    <p:extLst>
      <p:ext uri="{BB962C8B-B14F-4D97-AF65-F5344CB8AC3E}">
        <p14:creationId xmlns:p14="http://schemas.microsoft.com/office/powerpoint/2010/main" val="38808024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C4DD79-C75F-4C9C-81CA-57D74D134C8D}"/>
              </a:ext>
            </a:extLst>
          </p:cNvPr>
          <p:cNvPicPr>
            <a:picLocks noChangeAspect="1"/>
          </p:cNvPicPr>
          <p:nvPr/>
        </p:nvPicPr>
        <p:blipFill>
          <a:blip r:embed="rId3"/>
          <a:stretch>
            <a:fillRect/>
          </a:stretch>
        </p:blipFill>
        <p:spPr>
          <a:xfrm>
            <a:off x="1879600" y="1415901"/>
            <a:ext cx="10058400" cy="6190627"/>
          </a:xfrm>
          <a:prstGeom prst="rect">
            <a:avLst/>
          </a:prstGeom>
        </p:spPr>
      </p:pic>
      <p:sp>
        <p:nvSpPr>
          <p:cNvPr id="15" name="Title 1">
            <a:extLst>
              <a:ext uri="{FF2B5EF4-FFF2-40B4-BE49-F238E27FC236}">
                <a16:creationId xmlns:a16="http://schemas.microsoft.com/office/drawing/2014/main" id="{839A5437-216F-4DBB-8BD1-3BDE4E8C8654}"/>
              </a:ext>
            </a:extLst>
          </p:cNvPr>
          <p:cNvSpPr>
            <a:spLocks noGrp="1"/>
          </p:cNvSpPr>
          <p:nvPr>
            <p:ph type="title"/>
          </p:nvPr>
        </p:nvSpPr>
        <p:spPr>
          <a:xfrm>
            <a:off x="2131060" y="232860"/>
            <a:ext cx="9555480" cy="591520"/>
          </a:xfrm>
        </p:spPr>
        <p:txBody>
          <a:bodyPr>
            <a:normAutofit/>
          </a:bodyPr>
          <a:lstStyle/>
          <a:p>
            <a:r>
              <a:rPr lang="en-US" sz="3200" b="1" dirty="0"/>
              <a:t>Drawdown Solutions by Effectiveness</a:t>
            </a:r>
          </a:p>
        </p:txBody>
      </p:sp>
      <p:sp>
        <p:nvSpPr>
          <p:cNvPr id="16" name="Content Placeholder 2">
            <a:extLst>
              <a:ext uri="{FF2B5EF4-FFF2-40B4-BE49-F238E27FC236}">
                <a16:creationId xmlns:a16="http://schemas.microsoft.com/office/drawing/2014/main" id="{A4FA3790-3636-4662-986D-ADD410E81A84}"/>
              </a:ext>
            </a:extLst>
          </p:cNvPr>
          <p:cNvSpPr txBox="1">
            <a:spLocks/>
          </p:cNvSpPr>
          <p:nvPr/>
        </p:nvSpPr>
        <p:spPr>
          <a:xfrm>
            <a:off x="3157855" y="824380"/>
            <a:ext cx="7501890" cy="591520"/>
          </a:xfrm>
          <a:prstGeom prst="rect">
            <a:avLst/>
          </a:prstGeom>
        </p:spPr>
        <p:txBody>
          <a:bodyPr vert="horz" lIns="101870" tIns="50935" rIns="101870" bIns="50935" rtlCol="0">
            <a:normAutofit/>
          </a:bodyPr>
          <a:lstStyle>
            <a:lvl1pPr marL="382015" indent="-382015" algn="l" defTabSz="1018705"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827698" indent="-318346" algn="l" defTabSz="1018705" rtl="0" eaLnBrk="1" latinLnBrk="0" hangingPunct="1">
              <a:spcBef>
                <a:spcPct val="20000"/>
              </a:spcBef>
              <a:buFont typeface="Arial" pitchFamily="34" charset="0"/>
              <a:buChar char="–"/>
              <a:defRPr sz="3100" kern="1200">
                <a:solidFill>
                  <a:schemeClr val="tx1"/>
                </a:solidFill>
                <a:latin typeface="+mn-lt"/>
                <a:ea typeface="+mn-ea"/>
                <a:cs typeface="+mn-cs"/>
              </a:defRPr>
            </a:lvl2pPr>
            <a:lvl3pPr marL="1273382" indent="-254676" algn="l" defTabSz="1018705"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782734" indent="-254676" algn="l" defTabSz="1018705" rtl="0" eaLnBrk="1" latinLnBrk="0" hangingPunct="1">
              <a:spcBef>
                <a:spcPct val="20000"/>
              </a:spcBef>
              <a:buFont typeface="Arial" pitchFamily="34" charset="0"/>
              <a:buChar char="–"/>
              <a:defRPr sz="2200" kern="1200">
                <a:solidFill>
                  <a:schemeClr val="tx1"/>
                </a:solidFill>
                <a:latin typeface="+mn-lt"/>
                <a:ea typeface="+mn-ea"/>
                <a:cs typeface="+mn-cs"/>
              </a:defRPr>
            </a:lvl4pPr>
            <a:lvl5pPr marL="2292087" indent="-254676" algn="l" defTabSz="1018705" rtl="0" eaLnBrk="1" latinLnBrk="0" hangingPunct="1">
              <a:spcBef>
                <a:spcPct val="20000"/>
              </a:spcBef>
              <a:buFont typeface="Arial" pitchFamily="34" charset="0"/>
              <a:buChar char="»"/>
              <a:defRPr sz="2200" kern="1200">
                <a:solidFill>
                  <a:schemeClr val="tx1"/>
                </a:solidFill>
                <a:latin typeface="+mn-lt"/>
                <a:ea typeface="+mn-ea"/>
                <a:cs typeface="+mn-cs"/>
              </a:defRPr>
            </a:lvl5pPr>
            <a:lvl6pPr marL="2801440" indent="-254676" algn="l" defTabSz="1018705"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0793" indent="-254676" algn="l" defTabSz="1018705"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145" indent="-254676" algn="l" defTabSz="1018705"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29498" indent="-254676" algn="l" defTabSz="1018705"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pPr marL="0" indent="0" algn="ctr">
              <a:buNone/>
            </a:pPr>
            <a:r>
              <a:rPr lang="en-US" sz="2200">
                <a:hlinkClick r:id="rId4"/>
              </a:rPr>
              <a:t>http://www.drawdown.org/solutions-summary-by-rank</a:t>
            </a:r>
            <a:r>
              <a:rPr lang="en-US" sz="2200"/>
              <a:t> </a:t>
            </a:r>
            <a:endParaRPr lang="en-US" sz="2200" dirty="0"/>
          </a:p>
        </p:txBody>
      </p:sp>
    </p:spTree>
    <p:extLst>
      <p:ext uri="{BB962C8B-B14F-4D97-AF65-F5344CB8AC3E}">
        <p14:creationId xmlns:p14="http://schemas.microsoft.com/office/powerpoint/2010/main" val="13690747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87F733-B2E8-428D-BC36-355D04D65341}"/>
              </a:ext>
            </a:extLst>
          </p:cNvPr>
          <p:cNvPicPr>
            <a:picLocks noChangeAspect="1"/>
          </p:cNvPicPr>
          <p:nvPr/>
        </p:nvPicPr>
        <p:blipFill>
          <a:blip r:embed="rId3"/>
          <a:stretch>
            <a:fillRect/>
          </a:stretch>
        </p:blipFill>
        <p:spPr>
          <a:xfrm>
            <a:off x="1884351" y="1415901"/>
            <a:ext cx="9867683" cy="6123640"/>
          </a:xfrm>
          <a:prstGeom prst="rect">
            <a:avLst/>
          </a:prstGeom>
        </p:spPr>
      </p:pic>
      <p:sp>
        <p:nvSpPr>
          <p:cNvPr id="9" name="Title 1">
            <a:extLst>
              <a:ext uri="{FF2B5EF4-FFF2-40B4-BE49-F238E27FC236}">
                <a16:creationId xmlns:a16="http://schemas.microsoft.com/office/drawing/2014/main" id="{3E5DCD18-D3AB-41B5-912A-7A53B676B970}"/>
              </a:ext>
            </a:extLst>
          </p:cNvPr>
          <p:cNvSpPr>
            <a:spLocks noGrp="1"/>
          </p:cNvSpPr>
          <p:nvPr>
            <p:ph type="title"/>
          </p:nvPr>
        </p:nvSpPr>
        <p:spPr>
          <a:xfrm>
            <a:off x="2131060" y="232860"/>
            <a:ext cx="9555480" cy="591520"/>
          </a:xfrm>
        </p:spPr>
        <p:txBody>
          <a:bodyPr>
            <a:normAutofit/>
          </a:bodyPr>
          <a:lstStyle/>
          <a:p>
            <a:r>
              <a:rPr lang="en-US" sz="3200" b="1" dirty="0"/>
              <a:t>Drawdown Solutions by Effectiveness</a:t>
            </a:r>
          </a:p>
        </p:txBody>
      </p:sp>
      <p:sp>
        <p:nvSpPr>
          <p:cNvPr id="10" name="Content Placeholder 2">
            <a:extLst>
              <a:ext uri="{FF2B5EF4-FFF2-40B4-BE49-F238E27FC236}">
                <a16:creationId xmlns:a16="http://schemas.microsoft.com/office/drawing/2014/main" id="{9F556685-C71F-434B-8786-70BBBFF71B0D}"/>
              </a:ext>
            </a:extLst>
          </p:cNvPr>
          <p:cNvSpPr>
            <a:spLocks noGrp="1"/>
          </p:cNvSpPr>
          <p:nvPr>
            <p:ph idx="1"/>
          </p:nvPr>
        </p:nvSpPr>
        <p:spPr>
          <a:xfrm>
            <a:off x="3157855" y="824380"/>
            <a:ext cx="7501890" cy="591520"/>
          </a:xfrm>
        </p:spPr>
        <p:txBody>
          <a:bodyPr>
            <a:normAutofit/>
          </a:bodyPr>
          <a:lstStyle/>
          <a:p>
            <a:pPr marL="0" indent="0" algn="ctr">
              <a:buNone/>
            </a:pPr>
            <a:r>
              <a:rPr lang="en-US" sz="2200" dirty="0">
                <a:hlinkClick r:id="rId4"/>
              </a:rPr>
              <a:t>http://www.drawdown.org/solutions-summary-by-rank</a:t>
            </a:r>
            <a:r>
              <a:rPr lang="en-US" sz="2200" dirty="0"/>
              <a:t> </a:t>
            </a:r>
          </a:p>
        </p:txBody>
      </p:sp>
    </p:spTree>
    <p:extLst>
      <p:ext uri="{BB962C8B-B14F-4D97-AF65-F5344CB8AC3E}">
        <p14:creationId xmlns:p14="http://schemas.microsoft.com/office/powerpoint/2010/main" val="32673410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D30C42-D022-4E22-9A84-498F663676F2}"/>
              </a:ext>
            </a:extLst>
          </p:cNvPr>
          <p:cNvPicPr>
            <a:picLocks noChangeAspect="1"/>
          </p:cNvPicPr>
          <p:nvPr/>
        </p:nvPicPr>
        <p:blipFill>
          <a:blip r:embed="rId3"/>
          <a:stretch>
            <a:fillRect/>
          </a:stretch>
        </p:blipFill>
        <p:spPr>
          <a:xfrm>
            <a:off x="2405380" y="1221016"/>
            <a:ext cx="9006840" cy="6318524"/>
          </a:xfrm>
          <a:prstGeom prst="rect">
            <a:avLst/>
          </a:prstGeom>
        </p:spPr>
      </p:pic>
      <p:sp>
        <p:nvSpPr>
          <p:cNvPr id="9" name="Title 1">
            <a:extLst>
              <a:ext uri="{FF2B5EF4-FFF2-40B4-BE49-F238E27FC236}">
                <a16:creationId xmlns:a16="http://schemas.microsoft.com/office/drawing/2014/main" id="{6E51006C-A72F-4085-8698-607638115E40}"/>
              </a:ext>
            </a:extLst>
          </p:cNvPr>
          <p:cNvSpPr>
            <a:spLocks noGrp="1"/>
          </p:cNvSpPr>
          <p:nvPr>
            <p:ph type="title"/>
          </p:nvPr>
        </p:nvSpPr>
        <p:spPr>
          <a:xfrm>
            <a:off x="2131060" y="232860"/>
            <a:ext cx="9555480" cy="591520"/>
          </a:xfrm>
        </p:spPr>
        <p:txBody>
          <a:bodyPr>
            <a:normAutofit/>
          </a:bodyPr>
          <a:lstStyle/>
          <a:p>
            <a:r>
              <a:rPr lang="en-US" sz="3200" b="1" dirty="0"/>
              <a:t>Drawdown Solutions by Effectiveness</a:t>
            </a:r>
          </a:p>
        </p:txBody>
      </p:sp>
      <p:sp>
        <p:nvSpPr>
          <p:cNvPr id="10" name="Content Placeholder 2">
            <a:extLst>
              <a:ext uri="{FF2B5EF4-FFF2-40B4-BE49-F238E27FC236}">
                <a16:creationId xmlns:a16="http://schemas.microsoft.com/office/drawing/2014/main" id="{2DC720BD-976D-4A25-93D4-EE88BDC6FF4B}"/>
              </a:ext>
            </a:extLst>
          </p:cNvPr>
          <p:cNvSpPr>
            <a:spLocks noGrp="1"/>
          </p:cNvSpPr>
          <p:nvPr>
            <p:ph idx="1"/>
          </p:nvPr>
        </p:nvSpPr>
        <p:spPr>
          <a:xfrm>
            <a:off x="3157855" y="824380"/>
            <a:ext cx="7501890" cy="591520"/>
          </a:xfrm>
        </p:spPr>
        <p:txBody>
          <a:bodyPr>
            <a:normAutofit/>
          </a:bodyPr>
          <a:lstStyle/>
          <a:p>
            <a:pPr marL="0" indent="0" algn="ctr">
              <a:buNone/>
            </a:pPr>
            <a:r>
              <a:rPr lang="en-US" sz="2200" dirty="0">
                <a:hlinkClick r:id="rId4"/>
              </a:rPr>
              <a:t>http://www.drawdown.org/solutions-summary-by-rank</a:t>
            </a:r>
            <a:r>
              <a:rPr lang="en-US" sz="2200" dirty="0"/>
              <a:t> </a:t>
            </a:r>
          </a:p>
        </p:txBody>
      </p:sp>
    </p:spTree>
    <p:extLst>
      <p:ext uri="{BB962C8B-B14F-4D97-AF65-F5344CB8AC3E}">
        <p14:creationId xmlns:p14="http://schemas.microsoft.com/office/powerpoint/2010/main" val="4007909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Photosynthesis review (article) | Khan Academy">
            <a:extLst>
              <a:ext uri="{FF2B5EF4-FFF2-40B4-BE49-F238E27FC236}">
                <a16:creationId xmlns:a16="http://schemas.microsoft.com/office/drawing/2014/main" id="{C9A5A83B-E529-420A-B13B-C115A2C0CF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0531" y="1922066"/>
            <a:ext cx="10816538" cy="506801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E53FA422-ECD5-4191-915A-DFD7DF13A859}"/>
              </a:ext>
            </a:extLst>
          </p:cNvPr>
          <p:cNvSpPr>
            <a:spLocks noGrp="1"/>
          </p:cNvSpPr>
          <p:nvPr>
            <p:ph type="title"/>
          </p:nvPr>
        </p:nvSpPr>
        <p:spPr>
          <a:xfrm>
            <a:off x="2382840" y="311150"/>
            <a:ext cx="9051925" cy="869746"/>
          </a:xfrm>
        </p:spPr>
        <p:txBody>
          <a:bodyPr/>
          <a:lstStyle/>
          <a:p>
            <a:r>
              <a:rPr lang="en-US" sz="3600" dirty="0"/>
              <a:t>Photosynthesis and Respiration</a:t>
            </a:r>
          </a:p>
        </p:txBody>
      </p:sp>
    </p:spTree>
    <p:extLst>
      <p:ext uri="{BB962C8B-B14F-4D97-AF65-F5344CB8AC3E}">
        <p14:creationId xmlns:p14="http://schemas.microsoft.com/office/powerpoint/2010/main" val="3544690486"/>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02C09B-8A21-436F-BC3B-E003AFD005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817600" cy="7772400"/>
          </a:xfrm>
          <a:prstGeom prst="rect">
            <a:avLst/>
          </a:prstGeom>
        </p:spPr>
      </p:pic>
    </p:spTree>
    <p:extLst>
      <p:ext uri="{BB962C8B-B14F-4D97-AF65-F5344CB8AC3E}">
        <p14:creationId xmlns:p14="http://schemas.microsoft.com/office/powerpoint/2010/main" val="35549270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B9E198-BACA-4E4C-8E4C-4C68491C6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817600" cy="7772400"/>
          </a:xfrm>
          <a:prstGeom prst="rect">
            <a:avLst/>
          </a:prstGeom>
        </p:spPr>
      </p:pic>
    </p:spTree>
    <p:extLst>
      <p:ext uri="{BB962C8B-B14F-4D97-AF65-F5344CB8AC3E}">
        <p14:creationId xmlns:p14="http://schemas.microsoft.com/office/powerpoint/2010/main" val="32209077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EA7F199-4B15-4C1D-8B87-FAC8A40EB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817600" cy="7772400"/>
          </a:xfrm>
          <a:prstGeom prst="rect">
            <a:avLst/>
          </a:prstGeom>
        </p:spPr>
      </p:pic>
    </p:spTree>
    <p:extLst>
      <p:ext uri="{BB962C8B-B14F-4D97-AF65-F5344CB8AC3E}">
        <p14:creationId xmlns:p14="http://schemas.microsoft.com/office/powerpoint/2010/main" val="29821267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9C8507-7731-4EBF-9C83-457AE56101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817600" cy="7772400"/>
          </a:xfrm>
          <a:prstGeom prst="rect">
            <a:avLst/>
          </a:prstGeom>
        </p:spPr>
      </p:pic>
    </p:spTree>
    <p:extLst>
      <p:ext uri="{BB962C8B-B14F-4D97-AF65-F5344CB8AC3E}">
        <p14:creationId xmlns:p14="http://schemas.microsoft.com/office/powerpoint/2010/main" val="24331459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4277878-158A-4432-9463-BAA184C8E7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817600" cy="7772400"/>
          </a:xfrm>
          <a:prstGeom prst="rect">
            <a:avLst/>
          </a:prstGeom>
        </p:spPr>
      </p:pic>
    </p:spTree>
    <p:extLst>
      <p:ext uri="{BB962C8B-B14F-4D97-AF65-F5344CB8AC3E}">
        <p14:creationId xmlns:p14="http://schemas.microsoft.com/office/powerpoint/2010/main" val="29796153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5F0C112-BD9F-4585-B431-8EED6D1B55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4039" y="3881439"/>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614F2BE-1E83-4FA2-A7E4-6510D016A3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3817600" cy="7772400"/>
          </a:xfrm>
          <a:prstGeom prst="rect">
            <a:avLst/>
          </a:prstGeom>
        </p:spPr>
      </p:pic>
    </p:spTree>
    <p:extLst>
      <p:ext uri="{BB962C8B-B14F-4D97-AF65-F5344CB8AC3E}">
        <p14:creationId xmlns:p14="http://schemas.microsoft.com/office/powerpoint/2010/main" val="32239157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5" name="Picture 2" descr="temperatur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5925" y="828258"/>
            <a:ext cx="5618524" cy="336388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3" descr="carbon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8994" y="828259"/>
            <a:ext cx="6191200" cy="3255030"/>
          </a:xfrm>
          <a:prstGeom prst="rect">
            <a:avLst/>
          </a:prstGeom>
          <a:noFill/>
          <a:extLst>
            <a:ext uri="{909E8E84-426E-40DD-AFC4-6F175D3DCCD1}">
              <a14:hiddenFill xmlns:a14="http://schemas.microsoft.com/office/drawing/2010/main">
                <a:solidFill>
                  <a:srgbClr val="FFFFFF"/>
                </a:solidFill>
              </a14:hiddenFill>
            </a:ext>
          </a:extLst>
        </p:spPr>
      </p:pic>
      <p:pic>
        <p:nvPicPr>
          <p:cNvPr id="8193" name="Picture 4" descr="geo engineer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5925" y="4265687"/>
            <a:ext cx="5931740" cy="34750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1433798" y="147310"/>
            <a:ext cx="10950003" cy="630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5438" tIns="37719" rIns="75438" bIns="37719" numCol="1" anchor="ctr" anchorCtr="0" compatLnSpc="1">
            <a:prstTxWarp prst="textNoShape">
              <a:avLst/>
            </a:prstTxWarp>
            <a:spAutoFit/>
          </a:bodyPr>
          <a:lstStyle/>
          <a:p>
            <a:pPr algn="ctr"/>
            <a:r>
              <a:rPr lang="en-US" sz="3600" b="1" dirty="0"/>
              <a:t>Solar Radiation Management vs. CO2 Removal</a:t>
            </a:r>
          </a:p>
        </p:txBody>
      </p:sp>
      <p:sp>
        <p:nvSpPr>
          <p:cNvPr id="7" name="Rectangle 7"/>
          <p:cNvSpPr>
            <a:spLocks noChangeArrowheads="1"/>
          </p:cNvSpPr>
          <p:nvPr/>
        </p:nvSpPr>
        <p:spPr bwMode="auto">
          <a:xfrm>
            <a:off x="8175106" y="5027999"/>
            <a:ext cx="3616759" cy="1615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5438" tIns="37719" rIns="75438" bIns="37719" numCol="1" anchor="ctr" anchorCtr="0" compatLnSpc="1">
            <a:prstTxWarp prst="textNoShape">
              <a:avLst/>
            </a:prstTxWarp>
            <a:spAutoFit/>
          </a:bodyPr>
          <a:lstStyle/>
          <a:p>
            <a:pPr defTabSz="754380" eaLnBrk="0" fontAlgn="base" hangingPunct="0">
              <a:spcBef>
                <a:spcPct val="0"/>
              </a:spcBef>
              <a:spcAft>
                <a:spcPct val="0"/>
              </a:spcAft>
            </a:pPr>
            <a:r>
              <a:rPr lang="en-US" altLang="en-US" b="1" dirty="0">
                <a:latin typeface="Calibri" panose="020F0502020204030204" pitchFamily="34" charset="0"/>
                <a:ea typeface="Calibri" panose="020F0502020204030204" pitchFamily="34" charset="0"/>
                <a:cs typeface="Times New Roman" panose="02020603050405020304" pitchFamily="18" charset="0"/>
              </a:rPr>
              <a:t>Biochar &amp; BECCS</a:t>
            </a:r>
          </a:p>
          <a:p>
            <a:pPr marL="377190" indent="-377190" eaLnBrk="0" fontAlgn="base" hangingPunct="0">
              <a:spcBef>
                <a:spcPct val="0"/>
              </a:spcBef>
              <a:spcAft>
                <a:spcPct val="0"/>
              </a:spcAft>
              <a:buFont typeface="Arial" panose="020B0604020202020204" pitchFamily="34" charset="0"/>
              <a:buChar char="•"/>
            </a:pPr>
            <a:r>
              <a:rPr lang="en-US" altLang="en-US" sz="1600" dirty="0">
                <a:latin typeface="Arial" panose="020B0604020202020204" pitchFamily="34" charset="0"/>
                <a:hlinkClick r:id="rId6"/>
              </a:rPr>
              <a:t>https://en.wikipedia.org/wiki/Biochar</a:t>
            </a:r>
            <a:r>
              <a:rPr lang="en-US" altLang="en-US" sz="1600" dirty="0">
                <a:latin typeface="Arial" panose="020B0604020202020204" pitchFamily="34" charset="0"/>
              </a:rPr>
              <a:t> </a:t>
            </a:r>
          </a:p>
          <a:p>
            <a:pPr marL="377190" indent="-377190" eaLnBrk="0" fontAlgn="base" hangingPunct="0">
              <a:spcBef>
                <a:spcPct val="0"/>
              </a:spcBef>
              <a:spcAft>
                <a:spcPct val="0"/>
              </a:spcAft>
              <a:buFont typeface="Arial" panose="020B0604020202020204" pitchFamily="34" charset="0"/>
              <a:buChar char="•"/>
            </a:pPr>
            <a:r>
              <a:rPr lang="en-US" altLang="en-US" sz="1600" dirty="0">
                <a:latin typeface="Arial" panose="020B0604020202020204" pitchFamily="34" charset="0"/>
                <a:hlinkClick r:id="rId7"/>
              </a:rPr>
              <a:t>https://en.wikipedia.org/wiki/Bio-energy_with_carbon_capture_and_storage</a:t>
            </a:r>
            <a:r>
              <a:rPr lang="en-US" altLang="en-US" sz="1600" dirty="0">
                <a:latin typeface="Arial" panose="020B0604020202020204" pitchFamily="34" charset="0"/>
              </a:rPr>
              <a:t> </a:t>
            </a:r>
          </a:p>
        </p:txBody>
      </p:sp>
    </p:spTree>
    <p:extLst>
      <p:ext uri="{BB962C8B-B14F-4D97-AF65-F5344CB8AC3E}">
        <p14:creationId xmlns:p14="http://schemas.microsoft.com/office/powerpoint/2010/main" val="31687460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032878-943D-4A7F-9209-C964B50523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817600" cy="9233358"/>
          </a:xfrm>
          <a:prstGeom prst="rect">
            <a:avLst/>
          </a:prstGeom>
        </p:spPr>
      </p:pic>
      <p:sp>
        <p:nvSpPr>
          <p:cNvPr id="5" name="TextBox 4">
            <a:extLst>
              <a:ext uri="{FF2B5EF4-FFF2-40B4-BE49-F238E27FC236}">
                <a16:creationId xmlns:a16="http://schemas.microsoft.com/office/drawing/2014/main" id="{DC741289-B046-41E1-80A4-53E87848B449}"/>
              </a:ext>
            </a:extLst>
          </p:cNvPr>
          <p:cNvSpPr txBox="1"/>
          <p:nvPr/>
        </p:nvSpPr>
        <p:spPr>
          <a:xfrm>
            <a:off x="3084675" y="238936"/>
            <a:ext cx="7648249" cy="646331"/>
          </a:xfrm>
          <a:prstGeom prst="rect">
            <a:avLst/>
          </a:prstGeom>
          <a:solidFill>
            <a:schemeClr val="bg1"/>
          </a:solidFill>
        </p:spPr>
        <p:txBody>
          <a:bodyPr wrap="none" rtlCol="0">
            <a:spAutoFit/>
          </a:bodyPr>
          <a:lstStyle/>
          <a:p>
            <a:pPr algn="ctr"/>
            <a:r>
              <a:rPr lang="en-US" sz="3600" b="1" dirty="0">
                <a:latin typeface="+mj-lt"/>
              </a:rPr>
              <a:t>Forest Protection and Restoration</a:t>
            </a:r>
          </a:p>
        </p:txBody>
      </p:sp>
    </p:spTree>
    <p:extLst>
      <p:ext uri="{BB962C8B-B14F-4D97-AF65-F5344CB8AC3E}">
        <p14:creationId xmlns:p14="http://schemas.microsoft.com/office/powerpoint/2010/main" val="32461846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6" name="image2.png"/>
          <p:cNvPicPr>
            <a:picLocks noChangeAspect="1"/>
          </p:cNvPicPr>
          <p:nvPr/>
        </p:nvPicPr>
        <p:blipFill>
          <a:blip r:embed="rId3"/>
          <a:stretch>
            <a:fillRect/>
          </a:stretch>
        </p:blipFill>
        <p:spPr>
          <a:xfrm>
            <a:off x="7211036" y="222677"/>
            <a:ext cx="4201074" cy="7435425"/>
          </a:xfrm>
          <a:prstGeom prst="rect">
            <a:avLst/>
          </a:prstGeom>
          <a:ln w="12700">
            <a:miter lim="400000"/>
          </a:ln>
        </p:spPr>
      </p:pic>
      <p:pic>
        <p:nvPicPr>
          <p:cNvPr id="137" name="image3.png"/>
          <p:cNvPicPr>
            <a:picLocks noChangeAspect="1"/>
          </p:cNvPicPr>
          <p:nvPr/>
        </p:nvPicPr>
        <p:blipFill>
          <a:blip r:embed="rId4"/>
          <a:stretch>
            <a:fillRect/>
          </a:stretch>
        </p:blipFill>
        <p:spPr>
          <a:xfrm>
            <a:off x="2174328" y="388202"/>
            <a:ext cx="4552754" cy="2142472"/>
          </a:xfrm>
          <a:prstGeom prst="rect">
            <a:avLst/>
          </a:prstGeom>
          <a:ln w="12700">
            <a:miter lim="400000"/>
          </a:ln>
        </p:spPr>
      </p:pic>
      <p:pic>
        <p:nvPicPr>
          <p:cNvPr id="138" name="image4.png"/>
          <p:cNvPicPr>
            <a:picLocks noChangeAspect="1"/>
          </p:cNvPicPr>
          <p:nvPr/>
        </p:nvPicPr>
        <p:blipFill>
          <a:blip r:embed="rId5"/>
          <a:stretch>
            <a:fillRect/>
          </a:stretch>
        </p:blipFill>
        <p:spPr>
          <a:xfrm>
            <a:off x="2174329" y="2605098"/>
            <a:ext cx="4689847" cy="466954"/>
          </a:xfrm>
          <a:prstGeom prst="rect">
            <a:avLst/>
          </a:prstGeom>
          <a:ln w="12700">
            <a:miter lim="400000"/>
          </a:ln>
        </p:spPr>
      </p:pic>
    </p:spTree>
    <p:extLst>
      <p:ext uri="{BB962C8B-B14F-4D97-AF65-F5344CB8AC3E}">
        <p14:creationId xmlns:p14="http://schemas.microsoft.com/office/powerpoint/2010/main" val="3681984753"/>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enverclimatestudygroup.com/Biochar/Terra_Pret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0621" y="1810551"/>
            <a:ext cx="5595199" cy="397259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729078" y="447038"/>
            <a:ext cx="1903085" cy="646331"/>
          </a:xfrm>
          <a:prstGeom prst="rect">
            <a:avLst/>
          </a:prstGeom>
        </p:spPr>
        <p:txBody>
          <a:bodyPr wrap="none">
            <a:spAutoFit/>
          </a:bodyPr>
          <a:lstStyle/>
          <a:p>
            <a:r>
              <a:rPr lang="en-US" sz="3600" b="1" dirty="0"/>
              <a:t>Biochar</a:t>
            </a:r>
          </a:p>
        </p:txBody>
      </p:sp>
      <p:pic>
        <p:nvPicPr>
          <p:cNvPr id="4" name="Picture 2" descr="https://upload.wikimedia.org/wikipedia/commons/thumb/7/76/Biochar.jpg/300px-Biocha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1780" y="2299736"/>
            <a:ext cx="4532748" cy="31729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58AA650-5005-4D75-91FB-091A6F39CB65}"/>
              </a:ext>
            </a:extLst>
          </p:cNvPr>
          <p:cNvSpPr txBox="1"/>
          <p:nvPr/>
        </p:nvSpPr>
        <p:spPr>
          <a:xfrm>
            <a:off x="6680621" y="5814090"/>
            <a:ext cx="4582346" cy="584775"/>
          </a:xfrm>
          <a:prstGeom prst="rect">
            <a:avLst/>
          </a:prstGeom>
          <a:noFill/>
        </p:spPr>
        <p:txBody>
          <a:bodyPr wrap="square" rtlCol="0">
            <a:spAutoFit/>
          </a:bodyPr>
          <a:lstStyle/>
          <a:p>
            <a:r>
              <a:rPr lang="en-US" sz="1600" b="1" dirty="0"/>
              <a:t>Left: typical tropical soil</a:t>
            </a:r>
          </a:p>
          <a:p>
            <a:r>
              <a:rPr lang="en-US" sz="1600" b="1" dirty="0"/>
              <a:t>Right: Biochar soil (hundreds of years old)</a:t>
            </a:r>
          </a:p>
        </p:txBody>
      </p:sp>
    </p:spTree>
    <p:extLst>
      <p:ext uri="{BB962C8B-B14F-4D97-AF65-F5344CB8AC3E}">
        <p14:creationId xmlns:p14="http://schemas.microsoft.com/office/powerpoint/2010/main" val="2377724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2" name="Picture 4">
            <a:extLst>
              <a:ext uri="{FF2B5EF4-FFF2-40B4-BE49-F238E27FC236}">
                <a16:creationId xmlns:a16="http://schemas.microsoft.com/office/drawing/2014/main" id="{481D512B-3CEC-48B2-B43F-6D11487008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936" y="173843"/>
            <a:ext cx="10265728" cy="74247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43CEF-F5D8-4398-80BF-40D32071775C}"/>
              </a:ext>
            </a:extLst>
          </p:cNvPr>
          <p:cNvSpPr>
            <a:spLocks noGrp="1"/>
          </p:cNvSpPr>
          <p:nvPr>
            <p:ph type="title"/>
          </p:nvPr>
        </p:nvSpPr>
        <p:spPr>
          <a:xfrm>
            <a:off x="2382838" y="426210"/>
            <a:ext cx="9051925" cy="633124"/>
          </a:xfrm>
        </p:spPr>
        <p:txBody>
          <a:bodyPr>
            <a:noAutofit/>
          </a:bodyPr>
          <a:lstStyle>
            <a:defPPr>
              <a:defRPr lang="en-US"/>
            </a:defPPr>
            <a:lvl1pPr marL="0" algn="l" defTabSz="1358239" rtl="0" eaLnBrk="1" latinLnBrk="0" hangingPunct="1">
              <a:defRPr sz="2667" kern="1200">
                <a:solidFill>
                  <a:schemeClr val="tx1"/>
                </a:solidFill>
                <a:latin typeface="+mn-lt"/>
                <a:ea typeface="+mn-ea"/>
                <a:cs typeface="+mn-cs"/>
              </a:defRPr>
            </a:lvl1pPr>
            <a:lvl2pPr marL="679119" algn="l" defTabSz="1358239" rtl="0" eaLnBrk="1" latinLnBrk="0" hangingPunct="1">
              <a:defRPr sz="2667" kern="1200">
                <a:solidFill>
                  <a:schemeClr val="tx1"/>
                </a:solidFill>
                <a:latin typeface="+mn-lt"/>
                <a:ea typeface="+mn-ea"/>
                <a:cs typeface="+mn-cs"/>
              </a:defRPr>
            </a:lvl2pPr>
            <a:lvl3pPr marL="1358239" algn="l" defTabSz="1358239" rtl="0" eaLnBrk="1" latinLnBrk="0" hangingPunct="1">
              <a:defRPr sz="2667" kern="1200">
                <a:solidFill>
                  <a:schemeClr val="tx1"/>
                </a:solidFill>
                <a:latin typeface="+mn-lt"/>
                <a:ea typeface="+mn-ea"/>
                <a:cs typeface="+mn-cs"/>
              </a:defRPr>
            </a:lvl3pPr>
            <a:lvl4pPr marL="2037360" algn="l" defTabSz="1358239" rtl="0" eaLnBrk="1" latinLnBrk="0" hangingPunct="1">
              <a:defRPr sz="2667" kern="1200">
                <a:solidFill>
                  <a:schemeClr val="tx1"/>
                </a:solidFill>
                <a:latin typeface="+mn-lt"/>
                <a:ea typeface="+mn-ea"/>
                <a:cs typeface="+mn-cs"/>
              </a:defRPr>
            </a:lvl4pPr>
            <a:lvl5pPr marL="2716480" algn="l" defTabSz="1358239" rtl="0" eaLnBrk="1" latinLnBrk="0" hangingPunct="1">
              <a:defRPr sz="2667" kern="1200">
                <a:solidFill>
                  <a:schemeClr val="tx1"/>
                </a:solidFill>
                <a:latin typeface="+mn-lt"/>
                <a:ea typeface="+mn-ea"/>
                <a:cs typeface="+mn-cs"/>
              </a:defRPr>
            </a:lvl5pPr>
            <a:lvl6pPr marL="3395600" algn="l" defTabSz="1358239" rtl="0" eaLnBrk="1" latinLnBrk="0" hangingPunct="1">
              <a:defRPr sz="2667" kern="1200">
                <a:solidFill>
                  <a:schemeClr val="tx1"/>
                </a:solidFill>
                <a:latin typeface="+mn-lt"/>
                <a:ea typeface="+mn-ea"/>
                <a:cs typeface="+mn-cs"/>
              </a:defRPr>
            </a:lvl6pPr>
            <a:lvl7pPr marL="4074719" algn="l" defTabSz="1358239" rtl="0" eaLnBrk="1" latinLnBrk="0" hangingPunct="1">
              <a:defRPr sz="2667" kern="1200">
                <a:solidFill>
                  <a:schemeClr val="tx1"/>
                </a:solidFill>
                <a:latin typeface="+mn-lt"/>
                <a:ea typeface="+mn-ea"/>
                <a:cs typeface="+mn-cs"/>
              </a:defRPr>
            </a:lvl7pPr>
            <a:lvl8pPr marL="4753840" algn="l" defTabSz="1358239" rtl="0" eaLnBrk="1" latinLnBrk="0" hangingPunct="1">
              <a:defRPr sz="2667" kern="1200">
                <a:solidFill>
                  <a:schemeClr val="tx1"/>
                </a:solidFill>
                <a:latin typeface="+mn-lt"/>
                <a:ea typeface="+mn-ea"/>
                <a:cs typeface="+mn-cs"/>
              </a:defRPr>
            </a:lvl8pPr>
            <a:lvl9pPr marL="5432959" algn="l" defTabSz="1358239" rtl="0" eaLnBrk="1" latinLnBrk="0" hangingPunct="1">
              <a:defRPr sz="2667" kern="1200">
                <a:solidFill>
                  <a:schemeClr val="tx1"/>
                </a:solidFill>
                <a:latin typeface="+mn-lt"/>
                <a:ea typeface="+mn-ea"/>
                <a:cs typeface="+mn-cs"/>
              </a:defRPr>
            </a:lvl9pPr>
          </a:lstStyle>
          <a:p>
            <a:pPr algn="ctr"/>
            <a:r>
              <a:rPr lang="en-US" sz="3600" dirty="0">
                <a:latin typeface="Arial" panose="020B0604020202020204" pitchFamily="34" charset="0"/>
                <a:cs typeface="Arial" panose="020B0604020202020204" pitchFamily="34" charset="0"/>
              </a:rPr>
              <a:t>Climate Change Vulnerability</a:t>
            </a:r>
          </a:p>
        </p:txBody>
      </p:sp>
      <p:pic>
        <p:nvPicPr>
          <p:cNvPr id="4" name="Content Placeholder 3">
            <a:extLst>
              <a:ext uri="{FF2B5EF4-FFF2-40B4-BE49-F238E27FC236}">
                <a16:creationId xmlns:a16="http://schemas.microsoft.com/office/drawing/2014/main" id="{95476AF4-897B-41DA-916D-ADE6FE9F89A5}"/>
              </a:ext>
            </a:extLst>
          </p:cNvPr>
          <p:cNvPicPr>
            <a:picLocks noGrp="1" noChangeAspect="1"/>
          </p:cNvPicPr>
          <p:nvPr>
            <p:ph idx="1"/>
          </p:nvPr>
        </p:nvPicPr>
        <p:blipFill>
          <a:blip r:embed="rId3"/>
          <a:stretch>
            <a:fillRect/>
          </a:stretch>
        </p:blipFill>
        <p:spPr>
          <a:xfrm>
            <a:off x="4207712" y="1059334"/>
            <a:ext cx="5402175" cy="5436221"/>
          </a:xfrm>
          <a:prstGeom prst="rect">
            <a:avLst/>
          </a:prstGeom>
        </p:spPr>
      </p:pic>
    </p:spTree>
    <p:extLst>
      <p:ext uri="{BB962C8B-B14F-4D97-AF65-F5344CB8AC3E}">
        <p14:creationId xmlns:p14="http://schemas.microsoft.com/office/powerpoint/2010/main" val="475663025"/>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6F9CE-D859-4289-8507-2F84DF4BEDBB}"/>
              </a:ext>
            </a:extLst>
          </p:cNvPr>
          <p:cNvSpPr>
            <a:spLocks noGrp="1"/>
          </p:cNvSpPr>
          <p:nvPr>
            <p:ph type="title"/>
          </p:nvPr>
        </p:nvSpPr>
        <p:spPr>
          <a:xfrm>
            <a:off x="4211371" y="0"/>
            <a:ext cx="4831482" cy="828410"/>
          </a:xfrm>
        </p:spPr>
        <p:txBody>
          <a:bodyPr>
            <a:normAutofit/>
          </a:bodyPr>
          <a:lstStyle/>
          <a:p>
            <a:r>
              <a:rPr lang="en-US" sz="3600" b="1" dirty="0"/>
              <a:t>COP 26</a:t>
            </a:r>
          </a:p>
        </p:txBody>
      </p:sp>
      <p:pic>
        <p:nvPicPr>
          <p:cNvPr id="6" name="Picture 5">
            <a:extLst>
              <a:ext uri="{FF2B5EF4-FFF2-40B4-BE49-F238E27FC236}">
                <a16:creationId xmlns:a16="http://schemas.microsoft.com/office/drawing/2014/main" id="{919C5A7B-275F-470F-B278-E469EFA2B8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8485" y="828410"/>
            <a:ext cx="9880629" cy="6884005"/>
          </a:xfrm>
          <a:prstGeom prst="rect">
            <a:avLst/>
          </a:prstGeom>
        </p:spPr>
      </p:pic>
    </p:spTree>
    <p:extLst>
      <p:ext uri="{BB962C8B-B14F-4D97-AF65-F5344CB8AC3E}">
        <p14:creationId xmlns:p14="http://schemas.microsoft.com/office/powerpoint/2010/main" val="34757698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2840" y="251105"/>
            <a:ext cx="9051925" cy="869746"/>
          </a:xfrm>
        </p:spPr>
        <p:txBody>
          <a:bodyPr/>
          <a:lstStyle/>
          <a:p>
            <a:r>
              <a:rPr lang="en-US" sz="3600" dirty="0">
                <a:latin typeface="+mj-lt"/>
              </a:rPr>
              <a:t>Climate Change Adaptation Strategies</a:t>
            </a:r>
          </a:p>
        </p:txBody>
      </p:sp>
      <p:sp>
        <p:nvSpPr>
          <p:cNvPr id="3" name="Content Placeholder 2"/>
          <p:cNvSpPr>
            <a:spLocks noGrp="1"/>
          </p:cNvSpPr>
          <p:nvPr>
            <p:ph idx="1"/>
          </p:nvPr>
        </p:nvSpPr>
        <p:spPr>
          <a:xfrm>
            <a:off x="2382840" y="5446267"/>
            <a:ext cx="5103477" cy="1887546"/>
          </a:xfrm>
        </p:spPr>
        <p:txBody>
          <a:bodyPr>
            <a:normAutofit fontScale="92500" lnSpcReduction="20000"/>
          </a:bodyPr>
          <a:lstStyle/>
          <a:p>
            <a:pPr marL="509352" lvl="1" indent="0">
              <a:buNone/>
            </a:pPr>
            <a:endParaRPr lang="en-US" sz="2800" dirty="0"/>
          </a:p>
          <a:p>
            <a:pPr marL="0" indent="0" algn="r">
              <a:buNone/>
            </a:pPr>
            <a:r>
              <a:rPr lang="en-US" sz="2800" b="1" dirty="0"/>
              <a:t>Transformation</a:t>
            </a:r>
            <a:r>
              <a:rPr lang="en-US" sz="2800" dirty="0"/>
              <a:t> strategies: Facilitate system responding in new ways (improve adaptive capacity)</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030" r="2030" b="61956"/>
          <a:stretch/>
        </p:blipFill>
        <p:spPr>
          <a:xfrm>
            <a:off x="7318782" y="1179484"/>
            <a:ext cx="3483500" cy="199533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5030" y="3174818"/>
            <a:ext cx="3068053" cy="2301040"/>
          </a:xfrm>
          <a:prstGeom prst="rect">
            <a:avLst/>
          </a:prstGeom>
        </p:spPr>
      </p:pic>
      <p:sp>
        <p:nvSpPr>
          <p:cNvPr id="7" name="Rectangle 6"/>
          <p:cNvSpPr/>
          <p:nvPr/>
        </p:nvSpPr>
        <p:spPr>
          <a:xfrm>
            <a:off x="2705030" y="1253973"/>
            <a:ext cx="4613753" cy="1692771"/>
          </a:xfrm>
          <a:prstGeom prst="rect">
            <a:avLst/>
          </a:prstGeom>
        </p:spPr>
        <p:txBody>
          <a:bodyPr wrap="square">
            <a:spAutoFit/>
          </a:bodyPr>
          <a:lstStyle/>
          <a:p>
            <a:pPr algn="r"/>
            <a:r>
              <a:rPr lang="en-US" sz="2600" b="1" dirty="0">
                <a:latin typeface="Arial" panose="020B0604020202020204" pitchFamily="34" charset="0"/>
                <a:cs typeface="Arial" panose="020B0604020202020204" pitchFamily="34" charset="0"/>
              </a:rPr>
              <a:t>Resistance</a:t>
            </a:r>
            <a:r>
              <a:rPr lang="en-US" sz="2600" dirty="0">
                <a:latin typeface="Arial" panose="020B0604020202020204" pitchFamily="34" charset="0"/>
                <a:cs typeface="Arial" panose="020B0604020202020204" pitchFamily="34" charset="0"/>
              </a:rPr>
              <a:t> Strategies: Attempt to keep a system intact relatively unchanged (reduce exposure)</a:t>
            </a:r>
          </a:p>
        </p:txBody>
      </p:sp>
      <p:sp>
        <p:nvSpPr>
          <p:cNvPr id="8" name="Rectangle 7"/>
          <p:cNvSpPr/>
          <p:nvPr/>
        </p:nvSpPr>
        <p:spPr>
          <a:xfrm>
            <a:off x="5860800" y="3453963"/>
            <a:ext cx="4941482" cy="2000548"/>
          </a:xfrm>
          <a:prstGeom prst="rect">
            <a:avLst/>
          </a:prstGeom>
        </p:spPr>
        <p:txBody>
          <a:bodyPr wrap="square">
            <a:spAutoFit/>
          </a:bodyPr>
          <a:lstStyle/>
          <a:p>
            <a:r>
              <a:rPr lang="en-US" sz="2600" b="1" dirty="0">
                <a:latin typeface="Arial" panose="020B0604020202020204" pitchFamily="34" charset="0"/>
                <a:cs typeface="Arial" panose="020B0604020202020204" pitchFamily="34" charset="0"/>
              </a:rPr>
              <a:t>Resilience</a:t>
            </a:r>
            <a:r>
              <a:rPr lang="en-US" sz="2600" dirty="0">
                <a:latin typeface="Arial" panose="020B0604020202020204" pitchFamily="34" charset="0"/>
                <a:cs typeface="Arial" panose="020B0604020202020204" pitchFamily="34" charset="0"/>
              </a:rPr>
              <a:t> Strategies: Improve the system’s ability to “bounce back” from a disturbance (reduce sensitivity)</a:t>
            </a:r>
          </a:p>
          <a:p>
            <a:endParaRPr lang="en-US" dirty="0"/>
          </a:p>
        </p:txBody>
      </p:sp>
      <p:grpSp>
        <p:nvGrpSpPr>
          <p:cNvPr id="12" name="Group 11">
            <a:extLst>
              <a:ext uri="{FF2B5EF4-FFF2-40B4-BE49-F238E27FC236}">
                <a16:creationId xmlns:a16="http://schemas.microsoft.com/office/drawing/2014/main" id="{5558F1B7-8F24-4B46-A40E-EE33295BEF23}"/>
              </a:ext>
            </a:extLst>
          </p:cNvPr>
          <p:cNvGrpSpPr/>
          <p:nvPr/>
        </p:nvGrpSpPr>
        <p:grpSpPr>
          <a:xfrm>
            <a:off x="7486317" y="5376841"/>
            <a:ext cx="3489799" cy="2070180"/>
            <a:chOff x="5606716" y="5376841"/>
            <a:chExt cx="3489799" cy="2070180"/>
          </a:xfrm>
        </p:grpSpPr>
        <p:pic>
          <p:nvPicPr>
            <p:cNvPr id="6" name="Picture 5"/>
            <p:cNvPicPr>
              <a:picLocks noChangeAspect="1"/>
            </p:cNvPicPr>
            <p:nvPr/>
          </p:nvPicPr>
          <p:blipFill rotWithShape="1">
            <a:blip r:embed="rId5"/>
            <a:srcRect t="595" b="20231"/>
            <a:stretch/>
          </p:blipFill>
          <p:spPr>
            <a:xfrm>
              <a:off x="5606716" y="5376841"/>
              <a:ext cx="3394787" cy="2070180"/>
            </a:xfrm>
            <a:prstGeom prst="rect">
              <a:avLst/>
            </a:prstGeom>
          </p:spPr>
        </p:pic>
        <p:sp>
          <p:nvSpPr>
            <p:cNvPr id="9" name="TextBox 8"/>
            <p:cNvSpPr txBox="1"/>
            <p:nvPr/>
          </p:nvSpPr>
          <p:spPr>
            <a:xfrm>
              <a:off x="7519737" y="7077689"/>
              <a:ext cx="1576778" cy="369332"/>
            </a:xfrm>
            <a:prstGeom prst="rect">
              <a:avLst/>
            </a:prstGeom>
            <a:noFill/>
          </p:spPr>
          <p:txBody>
            <a:bodyPr wrap="square" rtlCol="0">
              <a:spAutoFit/>
            </a:bodyPr>
            <a:lstStyle/>
            <a:p>
              <a:r>
                <a:rPr lang="en-US" sz="1800">
                  <a:solidFill>
                    <a:schemeClr val="bg1"/>
                  </a:solidFill>
                </a:rPr>
                <a:t>Aaron McCall</a:t>
              </a:r>
            </a:p>
          </p:txBody>
        </p:sp>
      </p:grpSp>
      <p:sp>
        <p:nvSpPr>
          <p:cNvPr id="10" name="TextBox 9"/>
          <p:cNvSpPr txBox="1"/>
          <p:nvPr/>
        </p:nvSpPr>
        <p:spPr>
          <a:xfrm>
            <a:off x="2617312" y="5103325"/>
            <a:ext cx="697627" cy="369332"/>
          </a:xfrm>
          <a:prstGeom prst="rect">
            <a:avLst/>
          </a:prstGeom>
          <a:noFill/>
        </p:spPr>
        <p:txBody>
          <a:bodyPr wrap="none" rtlCol="0">
            <a:spAutoFit/>
          </a:bodyPr>
          <a:lstStyle/>
          <a:p>
            <a:r>
              <a:rPr lang="en-US" sz="1800" err="1">
                <a:solidFill>
                  <a:schemeClr val="bg1"/>
                </a:solidFill>
              </a:rPr>
              <a:t>DoW</a:t>
            </a:r>
            <a:endParaRPr lang="en-US" sz="1800">
              <a:solidFill>
                <a:schemeClr val="bg1"/>
              </a:solidFill>
            </a:endParaRPr>
          </a:p>
        </p:txBody>
      </p:sp>
      <p:sp>
        <p:nvSpPr>
          <p:cNvPr id="11" name="TextBox 10"/>
          <p:cNvSpPr txBox="1"/>
          <p:nvPr/>
        </p:nvSpPr>
        <p:spPr>
          <a:xfrm>
            <a:off x="9362739" y="2805486"/>
            <a:ext cx="1518364" cy="369332"/>
          </a:xfrm>
          <a:prstGeom prst="rect">
            <a:avLst/>
          </a:prstGeom>
          <a:noFill/>
        </p:spPr>
        <p:txBody>
          <a:bodyPr wrap="none" rtlCol="0">
            <a:spAutoFit/>
          </a:bodyPr>
          <a:lstStyle/>
          <a:p>
            <a:r>
              <a:rPr lang="en-US" sz="1800">
                <a:solidFill>
                  <a:schemeClr val="bg1">
                    <a:lumMod val="95000"/>
                  </a:schemeClr>
                </a:solidFill>
              </a:rPr>
              <a:t>Karen </a:t>
            </a:r>
            <a:r>
              <a:rPr lang="en-US" sz="1800" err="1">
                <a:solidFill>
                  <a:schemeClr val="bg1">
                    <a:lumMod val="95000"/>
                  </a:schemeClr>
                </a:solidFill>
              </a:rPr>
              <a:t>Salyer</a:t>
            </a:r>
            <a:endParaRPr lang="en-US" sz="1800">
              <a:solidFill>
                <a:schemeClr val="bg1">
                  <a:lumMod val="95000"/>
                </a:schemeClr>
              </a:solidFill>
            </a:endParaRPr>
          </a:p>
        </p:txBody>
      </p:sp>
    </p:spTree>
    <p:extLst>
      <p:ext uri="{BB962C8B-B14F-4D97-AF65-F5344CB8AC3E}">
        <p14:creationId xmlns:p14="http://schemas.microsoft.com/office/powerpoint/2010/main" val="2687776339"/>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A0E4FF4-B525-48E9-ADF8-58768F77691B}"/>
              </a:ext>
            </a:extLst>
          </p:cNvPr>
          <p:cNvPicPr>
            <a:picLocks noChangeAspect="1"/>
          </p:cNvPicPr>
          <p:nvPr/>
        </p:nvPicPr>
        <p:blipFill>
          <a:blip r:embed="rId3"/>
          <a:stretch>
            <a:fillRect/>
          </a:stretch>
        </p:blipFill>
        <p:spPr>
          <a:xfrm>
            <a:off x="805082" y="4237481"/>
            <a:ext cx="5768937" cy="3073596"/>
          </a:xfrm>
          <a:prstGeom prst="rect">
            <a:avLst/>
          </a:prstGeom>
        </p:spPr>
      </p:pic>
      <p:sp>
        <p:nvSpPr>
          <p:cNvPr id="10" name="TextBox 9">
            <a:extLst>
              <a:ext uri="{FF2B5EF4-FFF2-40B4-BE49-F238E27FC236}">
                <a16:creationId xmlns:a16="http://schemas.microsoft.com/office/drawing/2014/main" id="{B3C50E1F-94DF-42B0-A247-6FC75D928AFC}"/>
              </a:ext>
            </a:extLst>
          </p:cNvPr>
          <p:cNvSpPr txBox="1"/>
          <p:nvPr/>
        </p:nvSpPr>
        <p:spPr>
          <a:xfrm>
            <a:off x="4380819" y="340716"/>
            <a:ext cx="5058802" cy="646331"/>
          </a:xfrm>
          <a:prstGeom prst="rect">
            <a:avLst/>
          </a:prstGeom>
          <a:noFill/>
        </p:spPr>
        <p:txBody>
          <a:bodyPr wrap="square" rtlCol="0">
            <a:spAutoFit/>
          </a:bodyPr>
          <a:lstStyle>
            <a:defPPr>
              <a:defRPr lang="en-US"/>
            </a:defPPr>
            <a:lvl1pPr marL="0" algn="l" defTabSz="1358239" rtl="0" eaLnBrk="1" latinLnBrk="0" hangingPunct="1">
              <a:defRPr sz="2667" kern="1200">
                <a:solidFill>
                  <a:schemeClr val="tx1"/>
                </a:solidFill>
                <a:latin typeface="+mn-lt"/>
                <a:ea typeface="+mn-ea"/>
                <a:cs typeface="+mn-cs"/>
              </a:defRPr>
            </a:lvl1pPr>
            <a:lvl2pPr marL="679119" algn="l" defTabSz="1358239" rtl="0" eaLnBrk="1" latinLnBrk="0" hangingPunct="1">
              <a:defRPr sz="2667" kern="1200">
                <a:solidFill>
                  <a:schemeClr val="tx1"/>
                </a:solidFill>
                <a:latin typeface="+mn-lt"/>
                <a:ea typeface="+mn-ea"/>
                <a:cs typeface="+mn-cs"/>
              </a:defRPr>
            </a:lvl2pPr>
            <a:lvl3pPr marL="1358239" algn="l" defTabSz="1358239" rtl="0" eaLnBrk="1" latinLnBrk="0" hangingPunct="1">
              <a:defRPr sz="2667" kern="1200">
                <a:solidFill>
                  <a:schemeClr val="tx1"/>
                </a:solidFill>
                <a:latin typeface="+mn-lt"/>
                <a:ea typeface="+mn-ea"/>
                <a:cs typeface="+mn-cs"/>
              </a:defRPr>
            </a:lvl3pPr>
            <a:lvl4pPr marL="2037360" algn="l" defTabSz="1358239" rtl="0" eaLnBrk="1" latinLnBrk="0" hangingPunct="1">
              <a:defRPr sz="2667" kern="1200">
                <a:solidFill>
                  <a:schemeClr val="tx1"/>
                </a:solidFill>
                <a:latin typeface="+mn-lt"/>
                <a:ea typeface="+mn-ea"/>
                <a:cs typeface="+mn-cs"/>
              </a:defRPr>
            </a:lvl4pPr>
            <a:lvl5pPr marL="2716480" algn="l" defTabSz="1358239" rtl="0" eaLnBrk="1" latinLnBrk="0" hangingPunct="1">
              <a:defRPr sz="2667" kern="1200">
                <a:solidFill>
                  <a:schemeClr val="tx1"/>
                </a:solidFill>
                <a:latin typeface="+mn-lt"/>
                <a:ea typeface="+mn-ea"/>
                <a:cs typeface="+mn-cs"/>
              </a:defRPr>
            </a:lvl5pPr>
            <a:lvl6pPr marL="3395600" algn="l" defTabSz="1358239" rtl="0" eaLnBrk="1" latinLnBrk="0" hangingPunct="1">
              <a:defRPr sz="2667" kern="1200">
                <a:solidFill>
                  <a:schemeClr val="tx1"/>
                </a:solidFill>
                <a:latin typeface="+mn-lt"/>
                <a:ea typeface="+mn-ea"/>
                <a:cs typeface="+mn-cs"/>
              </a:defRPr>
            </a:lvl6pPr>
            <a:lvl7pPr marL="4074719" algn="l" defTabSz="1358239" rtl="0" eaLnBrk="1" latinLnBrk="0" hangingPunct="1">
              <a:defRPr sz="2667" kern="1200">
                <a:solidFill>
                  <a:schemeClr val="tx1"/>
                </a:solidFill>
                <a:latin typeface="+mn-lt"/>
                <a:ea typeface="+mn-ea"/>
                <a:cs typeface="+mn-cs"/>
              </a:defRPr>
            </a:lvl7pPr>
            <a:lvl8pPr marL="4753840" algn="l" defTabSz="1358239" rtl="0" eaLnBrk="1" latinLnBrk="0" hangingPunct="1">
              <a:defRPr sz="2667" kern="1200">
                <a:solidFill>
                  <a:schemeClr val="tx1"/>
                </a:solidFill>
                <a:latin typeface="+mn-lt"/>
                <a:ea typeface="+mn-ea"/>
                <a:cs typeface="+mn-cs"/>
              </a:defRPr>
            </a:lvl8pPr>
            <a:lvl9pPr marL="5432959" algn="l" defTabSz="1358239" rtl="0" eaLnBrk="1" latinLnBrk="0" hangingPunct="1">
              <a:defRPr sz="2667" kern="1200">
                <a:solidFill>
                  <a:schemeClr val="tx1"/>
                </a:solidFill>
                <a:latin typeface="+mn-lt"/>
                <a:ea typeface="+mn-ea"/>
                <a:cs typeface="+mn-cs"/>
              </a:defRPr>
            </a:lvl9pPr>
          </a:lstStyle>
          <a:p>
            <a:pPr algn="ctr"/>
            <a:r>
              <a:rPr lang="en-US" sz="3600" b="1" dirty="0">
                <a:latin typeface="+mj-lt"/>
                <a:cs typeface="Calibri" panose="020F0502020204030204" pitchFamily="34" charset="0"/>
              </a:rPr>
              <a:t>Resistance Strategies </a:t>
            </a:r>
          </a:p>
        </p:txBody>
      </p:sp>
      <p:sp>
        <p:nvSpPr>
          <p:cNvPr id="11" name="TextBox 10">
            <a:extLst>
              <a:ext uri="{FF2B5EF4-FFF2-40B4-BE49-F238E27FC236}">
                <a16:creationId xmlns:a16="http://schemas.microsoft.com/office/drawing/2014/main" id="{96F20448-09C5-4E6F-BF32-2A17428D461F}"/>
              </a:ext>
            </a:extLst>
          </p:cNvPr>
          <p:cNvSpPr txBox="1"/>
          <p:nvPr/>
        </p:nvSpPr>
        <p:spPr>
          <a:xfrm>
            <a:off x="5374605" y="7324855"/>
            <a:ext cx="1199414" cy="246221"/>
          </a:xfrm>
          <a:prstGeom prst="rect">
            <a:avLst/>
          </a:prstGeom>
          <a:noFill/>
        </p:spPr>
        <p:txBody>
          <a:bodyPr wrap="square" rtlCol="0">
            <a:spAutoFit/>
          </a:bodyPr>
          <a:lstStyle>
            <a:defPPr>
              <a:defRPr lang="en-US"/>
            </a:defPPr>
            <a:lvl1pPr marL="0" algn="l" defTabSz="1358239" rtl="0" eaLnBrk="1" latinLnBrk="0" hangingPunct="1">
              <a:defRPr sz="2667" kern="1200">
                <a:solidFill>
                  <a:schemeClr val="tx1"/>
                </a:solidFill>
                <a:latin typeface="+mn-lt"/>
                <a:ea typeface="+mn-ea"/>
                <a:cs typeface="+mn-cs"/>
              </a:defRPr>
            </a:lvl1pPr>
            <a:lvl2pPr marL="679119" algn="l" defTabSz="1358239" rtl="0" eaLnBrk="1" latinLnBrk="0" hangingPunct="1">
              <a:defRPr sz="2667" kern="1200">
                <a:solidFill>
                  <a:schemeClr val="tx1"/>
                </a:solidFill>
                <a:latin typeface="+mn-lt"/>
                <a:ea typeface="+mn-ea"/>
                <a:cs typeface="+mn-cs"/>
              </a:defRPr>
            </a:lvl2pPr>
            <a:lvl3pPr marL="1358239" algn="l" defTabSz="1358239" rtl="0" eaLnBrk="1" latinLnBrk="0" hangingPunct="1">
              <a:defRPr sz="2667" kern="1200">
                <a:solidFill>
                  <a:schemeClr val="tx1"/>
                </a:solidFill>
                <a:latin typeface="+mn-lt"/>
                <a:ea typeface="+mn-ea"/>
                <a:cs typeface="+mn-cs"/>
              </a:defRPr>
            </a:lvl3pPr>
            <a:lvl4pPr marL="2037360" algn="l" defTabSz="1358239" rtl="0" eaLnBrk="1" latinLnBrk="0" hangingPunct="1">
              <a:defRPr sz="2667" kern="1200">
                <a:solidFill>
                  <a:schemeClr val="tx1"/>
                </a:solidFill>
                <a:latin typeface="+mn-lt"/>
                <a:ea typeface="+mn-ea"/>
                <a:cs typeface="+mn-cs"/>
              </a:defRPr>
            </a:lvl4pPr>
            <a:lvl5pPr marL="2716480" algn="l" defTabSz="1358239" rtl="0" eaLnBrk="1" latinLnBrk="0" hangingPunct="1">
              <a:defRPr sz="2667" kern="1200">
                <a:solidFill>
                  <a:schemeClr val="tx1"/>
                </a:solidFill>
                <a:latin typeface="+mn-lt"/>
                <a:ea typeface="+mn-ea"/>
                <a:cs typeface="+mn-cs"/>
              </a:defRPr>
            </a:lvl5pPr>
            <a:lvl6pPr marL="3395600" algn="l" defTabSz="1358239" rtl="0" eaLnBrk="1" latinLnBrk="0" hangingPunct="1">
              <a:defRPr sz="2667" kern="1200">
                <a:solidFill>
                  <a:schemeClr val="tx1"/>
                </a:solidFill>
                <a:latin typeface="+mn-lt"/>
                <a:ea typeface="+mn-ea"/>
                <a:cs typeface="+mn-cs"/>
              </a:defRPr>
            </a:lvl6pPr>
            <a:lvl7pPr marL="4074719" algn="l" defTabSz="1358239" rtl="0" eaLnBrk="1" latinLnBrk="0" hangingPunct="1">
              <a:defRPr sz="2667" kern="1200">
                <a:solidFill>
                  <a:schemeClr val="tx1"/>
                </a:solidFill>
                <a:latin typeface="+mn-lt"/>
                <a:ea typeface="+mn-ea"/>
                <a:cs typeface="+mn-cs"/>
              </a:defRPr>
            </a:lvl7pPr>
            <a:lvl8pPr marL="4753840" algn="l" defTabSz="1358239" rtl="0" eaLnBrk="1" latinLnBrk="0" hangingPunct="1">
              <a:defRPr sz="2667" kern="1200">
                <a:solidFill>
                  <a:schemeClr val="tx1"/>
                </a:solidFill>
                <a:latin typeface="+mn-lt"/>
                <a:ea typeface="+mn-ea"/>
                <a:cs typeface="+mn-cs"/>
              </a:defRPr>
            </a:lvl8pPr>
            <a:lvl9pPr marL="5432959" algn="l" defTabSz="1358239" rtl="0" eaLnBrk="1" latinLnBrk="0" hangingPunct="1">
              <a:defRPr sz="2667" kern="1200">
                <a:solidFill>
                  <a:schemeClr val="tx1"/>
                </a:solidFill>
                <a:latin typeface="+mn-lt"/>
                <a:ea typeface="+mn-ea"/>
                <a:cs typeface="+mn-cs"/>
              </a:defRPr>
            </a:lvl9pPr>
          </a:lstStyle>
          <a:p>
            <a:pPr algn="r"/>
            <a:r>
              <a:rPr lang="en-US" sz="1000" dirty="0"/>
              <a:t>NRCS</a:t>
            </a:r>
          </a:p>
        </p:txBody>
      </p:sp>
      <p:pic>
        <p:nvPicPr>
          <p:cNvPr id="3074" name="Picture 2" descr="Wetland Management and Restoration - DNREC Alpha">
            <a:extLst>
              <a:ext uri="{FF2B5EF4-FFF2-40B4-BE49-F238E27FC236}">
                <a16:creationId xmlns:a16="http://schemas.microsoft.com/office/drawing/2014/main" id="{D9945C7C-5622-4E8A-8CE7-4AE57B6E78B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53183" y="4237481"/>
            <a:ext cx="4813955" cy="320016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49A39FD-ECAA-4856-8917-08852DAD779C}"/>
              </a:ext>
            </a:extLst>
          </p:cNvPr>
          <p:cNvSpPr txBox="1"/>
          <p:nvPr/>
        </p:nvSpPr>
        <p:spPr>
          <a:xfrm>
            <a:off x="11367724" y="7463397"/>
            <a:ext cx="1199414" cy="246221"/>
          </a:xfrm>
          <a:prstGeom prst="rect">
            <a:avLst/>
          </a:prstGeom>
          <a:noFill/>
        </p:spPr>
        <p:txBody>
          <a:bodyPr wrap="square" rtlCol="0">
            <a:spAutoFit/>
          </a:bodyPr>
          <a:lstStyle>
            <a:defPPr>
              <a:defRPr lang="en-US"/>
            </a:defPPr>
            <a:lvl1pPr marL="0" algn="l" defTabSz="1358239" rtl="0" eaLnBrk="1" latinLnBrk="0" hangingPunct="1">
              <a:defRPr sz="2667" kern="1200">
                <a:solidFill>
                  <a:schemeClr val="tx1"/>
                </a:solidFill>
                <a:latin typeface="+mn-lt"/>
                <a:ea typeface="+mn-ea"/>
                <a:cs typeface="+mn-cs"/>
              </a:defRPr>
            </a:lvl1pPr>
            <a:lvl2pPr marL="679119" algn="l" defTabSz="1358239" rtl="0" eaLnBrk="1" latinLnBrk="0" hangingPunct="1">
              <a:defRPr sz="2667" kern="1200">
                <a:solidFill>
                  <a:schemeClr val="tx1"/>
                </a:solidFill>
                <a:latin typeface="+mn-lt"/>
                <a:ea typeface="+mn-ea"/>
                <a:cs typeface="+mn-cs"/>
              </a:defRPr>
            </a:lvl2pPr>
            <a:lvl3pPr marL="1358239" algn="l" defTabSz="1358239" rtl="0" eaLnBrk="1" latinLnBrk="0" hangingPunct="1">
              <a:defRPr sz="2667" kern="1200">
                <a:solidFill>
                  <a:schemeClr val="tx1"/>
                </a:solidFill>
                <a:latin typeface="+mn-lt"/>
                <a:ea typeface="+mn-ea"/>
                <a:cs typeface="+mn-cs"/>
              </a:defRPr>
            </a:lvl3pPr>
            <a:lvl4pPr marL="2037360" algn="l" defTabSz="1358239" rtl="0" eaLnBrk="1" latinLnBrk="0" hangingPunct="1">
              <a:defRPr sz="2667" kern="1200">
                <a:solidFill>
                  <a:schemeClr val="tx1"/>
                </a:solidFill>
                <a:latin typeface="+mn-lt"/>
                <a:ea typeface="+mn-ea"/>
                <a:cs typeface="+mn-cs"/>
              </a:defRPr>
            </a:lvl4pPr>
            <a:lvl5pPr marL="2716480" algn="l" defTabSz="1358239" rtl="0" eaLnBrk="1" latinLnBrk="0" hangingPunct="1">
              <a:defRPr sz="2667" kern="1200">
                <a:solidFill>
                  <a:schemeClr val="tx1"/>
                </a:solidFill>
                <a:latin typeface="+mn-lt"/>
                <a:ea typeface="+mn-ea"/>
                <a:cs typeface="+mn-cs"/>
              </a:defRPr>
            </a:lvl5pPr>
            <a:lvl6pPr marL="3395600" algn="l" defTabSz="1358239" rtl="0" eaLnBrk="1" latinLnBrk="0" hangingPunct="1">
              <a:defRPr sz="2667" kern="1200">
                <a:solidFill>
                  <a:schemeClr val="tx1"/>
                </a:solidFill>
                <a:latin typeface="+mn-lt"/>
                <a:ea typeface="+mn-ea"/>
                <a:cs typeface="+mn-cs"/>
              </a:defRPr>
            </a:lvl6pPr>
            <a:lvl7pPr marL="4074719" algn="l" defTabSz="1358239" rtl="0" eaLnBrk="1" latinLnBrk="0" hangingPunct="1">
              <a:defRPr sz="2667" kern="1200">
                <a:solidFill>
                  <a:schemeClr val="tx1"/>
                </a:solidFill>
                <a:latin typeface="+mn-lt"/>
                <a:ea typeface="+mn-ea"/>
                <a:cs typeface="+mn-cs"/>
              </a:defRPr>
            </a:lvl7pPr>
            <a:lvl8pPr marL="4753840" algn="l" defTabSz="1358239" rtl="0" eaLnBrk="1" latinLnBrk="0" hangingPunct="1">
              <a:defRPr sz="2667" kern="1200">
                <a:solidFill>
                  <a:schemeClr val="tx1"/>
                </a:solidFill>
                <a:latin typeface="+mn-lt"/>
                <a:ea typeface="+mn-ea"/>
                <a:cs typeface="+mn-cs"/>
              </a:defRPr>
            </a:lvl8pPr>
            <a:lvl9pPr marL="5432959" algn="l" defTabSz="1358239" rtl="0" eaLnBrk="1" latinLnBrk="0" hangingPunct="1">
              <a:defRPr sz="2667" kern="1200">
                <a:solidFill>
                  <a:schemeClr val="tx1"/>
                </a:solidFill>
                <a:latin typeface="+mn-lt"/>
                <a:ea typeface="+mn-ea"/>
                <a:cs typeface="+mn-cs"/>
              </a:defRPr>
            </a:lvl9pPr>
          </a:lstStyle>
          <a:p>
            <a:pPr algn="r"/>
            <a:r>
              <a:rPr lang="en-US" sz="1000" dirty="0"/>
              <a:t>DNREC</a:t>
            </a:r>
          </a:p>
        </p:txBody>
      </p:sp>
      <p:pic>
        <p:nvPicPr>
          <p:cNvPr id="3080" name="Picture 8" descr="Changes to Roadless Rule puts Alaska&amp;#39;s old-growth forests at risk | Audubon  Alaska">
            <a:extLst>
              <a:ext uri="{FF2B5EF4-FFF2-40B4-BE49-F238E27FC236}">
                <a16:creationId xmlns:a16="http://schemas.microsoft.com/office/drawing/2014/main" id="{AA5E81F1-1528-45AB-9C32-7C6C1E1C6A5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24902" y="1078460"/>
            <a:ext cx="4049117" cy="269941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E84565C-9E16-4187-ABB0-C0A676A8C2A3}"/>
              </a:ext>
            </a:extLst>
          </p:cNvPr>
          <p:cNvSpPr txBox="1"/>
          <p:nvPr/>
        </p:nvSpPr>
        <p:spPr>
          <a:xfrm>
            <a:off x="3302750" y="3787871"/>
            <a:ext cx="3271269" cy="246221"/>
          </a:xfrm>
          <a:prstGeom prst="rect">
            <a:avLst/>
          </a:prstGeom>
          <a:noFill/>
        </p:spPr>
        <p:txBody>
          <a:bodyPr wrap="square" rtlCol="0">
            <a:spAutoFit/>
          </a:bodyPr>
          <a:lstStyle>
            <a:defPPr>
              <a:defRPr lang="en-US"/>
            </a:defPPr>
            <a:lvl1pPr marL="0" algn="l" defTabSz="1358239" rtl="0" eaLnBrk="1" latinLnBrk="0" hangingPunct="1">
              <a:defRPr sz="2667" kern="1200">
                <a:solidFill>
                  <a:schemeClr val="tx1"/>
                </a:solidFill>
                <a:latin typeface="+mn-lt"/>
                <a:ea typeface="+mn-ea"/>
                <a:cs typeface="+mn-cs"/>
              </a:defRPr>
            </a:lvl1pPr>
            <a:lvl2pPr marL="679119" algn="l" defTabSz="1358239" rtl="0" eaLnBrk="1" latinLnBrk="0" hangingPunct="1">
              <a:defRPr sz="2667" kern="1200">
                <a:solidFill>
                  <a:schemeClr val="tx1"/>
                </a:solidFill>
                <a:latin typeface="+mn-lt"/>
                <a:ea typeface="+mn-ea"/>
                <a:cs typeface="+mn-cs"/>
              </a:defRPr>
            </a:lvl2pPr>
            <a:lvl3pPr marL="1358239" algn="l" defTabSz="1358239" rtl="0" eaLnBrk="1" latinLnBrk="0" hangingPunct="1">
              <a:defRPr sz="2667" kern="1200">
                <a:solidFill>
                  <a:schemeClr val="tx1"/>
                </a:solidFill>
                <a:latin typeface="+mn-lt"/>
                <a:ea typeface="+mn-ea"/>
                <a:cs typeface="+mn-cs"/>
              </a:defRPr>
            </a:lvl3pPr>
            <a:lvl4pPr marL="2037360" algn="l" defTabSz="1358239" rtl="0" eaLnBrk="1" latinLnBrk="0" hangingPunct="1">
              <a:defRPr sz="2667" kern="1200">
                <a:solidFill>
                  <a:schemeClr val="tx1"/>
                </a:solidFill>
                <a:latin typeface="+mn-lt"/>
                <a:ea typeface="+mn-ea"/>
                <a:cs typeface="+mn-cs"/>
              </a:defRPr>
            </a:lvl4pPr>
            <a:lvl5pPr marL="2716480" algn="l" defTabSz="1358239" rtl="0" eaLnBrk="1" latinLnBrk="0" hangingPunct="1">
              <a:defRPr sz="2667" kern="1200">
                <a:solidFill>
                  <a:schemeClr val="tx1"/>
                </a:solidFill>
                <a:latin typeface="+mn-lt"/>
                <a:ea typeface="+mn-ea"/>
                <a:cs typeface="+mn-cs"/>
              </a:defRPr>
            </a:lvl5pPr>
            <a:lvl6pPr marL="3395600" algn="l" defTabSz="1358239" rtl="0" eaLnBrk="1" latinLnBrk="0" hangingPunct="1">
              <a:defRPr sz="2667" kern="1200">
                <a:solidFill>
                  <a:schemeClr val="tx1"/>
                </a:solidFill>
                <a:latin typeface="+mn-lt"/>
                <a:ea typeface="+mn-ea"/>
                <a:cs typeface="+mn-cs"/>
              </a:defRPr>
            </a:lvl6pPr>
            <a:lvl7pPr marL="4074719" algn="l" defTabSz="1358239" rtl="0" eaLnBrk="1" latinLnBrk="0" hangingPunct="1">
              <a:defRPr sz="2667" kern="1200">
                <a:solidFill>
                  <a:schemeClr val="tx1"/>
                </a:solidFill>
                <a:latin typeface="+mn-lt"/>
                <a:ea typeface="+mn-ea"/>
                <a:cs typeface="+mn-cs"/>
              </a:defRPr>
            </a:lvl7pPr>
            <a:lvl8pPr marL="4753840" algn="l" defTabSz="1358239" rtl="0" eaLnBrk="1" latinLnBrk="0" hangingPunct="1">
              <a:defRPr sz="2667" kern="1200">
                <a:solidFill>
                  <a:schemeClr val="tx1"/>
                </a:solidFill>
                <a:latin typeface="+mn-lt"/>
                <a:ea typeface="+mn-ea"/>
                <a:cs typeface="+mn-cs"/>
              </a:defRPr>
            </a:lvl8pPr>
            <a:lvl9pPr marL="5432959" algn="l" defTabSz="1358239" rtl="0" eaLnBrk="1" latinLnBrk="0" hangingPunct="1">
              <a:defRPr sz="2667" kern="1200">
                <a:solidFill>
                  <a:schemeClr val="tx1"/>
                </a:solidFill>
                <a:latin typeface="+mn-lt"/>
                <a:ea typeface="+mn-ea"/>
                <a:cs typeface="+mn-cs"/>
              </a:defRPr>
            </a:lvl9pPr>
          </a:lstStyle>
          <a:p>
            <a:pPr algn="r"/>
            <a:r>
              <a:rPr lang="en-US" sz="1000" dirty="0" err="1"/>
              <a:t>Tongass</a:t>
            </a:r>
            <a:r>
              <a:rPr lang="en-US" sz="1000" dirty="0"/>
              <a:t> National Forest. Photo: John Schoen</a:t>
            </a:r>
          </a:p>
        </p:txBody>
      </p:sp>
      <p:pic>
        <p:nvPicPr>
          <p:cNvPr id="3084" name="Picture 12">
            <a:extLst>
              <a:ext uri="{FF2B5EF4-FFF2-40B4-BE49-F238E27FC236}">
                <a16:creationId xmlns:a16="http://schemas.microsoft.com/office/drawing/2014/main" id="{05E2EE79-AD8D-4702-BF0B-0883B805AC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53183" y="1078460"/>
            <a:ext cx="4198354" cy="27949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D1A7576-BB91-4373-B657-B1E783DA8346}"/>
              </a:ext>
            </a:extLst>
          </p:cNvPr>
          <p:cNvSpPr/>
          <p:nvPr/>
        </p:nvSpPr>
        <p:spPr>
          <a:xfrm>
            <a:off x="10621108" y="3900659"/>
            <a:ext cx="1346323" cy="246221"/>
          </a:xfrm>
          <a:prstGeom prst="rect">
            <a:avLst/>
          </a:prstGeom>
        </p:spPr>
        <p:txBody>
          <a:bodyPr wrap="square">
            <a:spAutoFit/>
          </a:bodyPr>
          <a:lstStyle/>
          <a:p>
            <a:pPr algn="r"/>
            <a:r>
              <a:rPr lang="en-US" sz="1000" dirty="0"/>
              <a:t>Mott MacDonald</a:t>
            </a:r>
          </a:p>
        </p:txBody>
      </p:sp>
    </p:spTree>
    <p:extLst>
      <p:ext uri="{BB962C8B-B14F-4D97-AF65-F5344CB8AC3E}">
        <p14:creationId xmlns:p14="http://schemas.microsoft.com/office/powerpoint/2010/main" val="3012295898"/>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3C50E1F-94DF-42B0-A247-6FC75D928AFC}"/>
              </a:ext>
            </a:extLst>
          </p:cNvPr>
          <p:cNvSpPr txBox="1"/>
          <p:nvPr/>
        </p:nvSpPr>
        <p:spPr>
          <a:xfrm>
            <a:off x="4161182" y="320741"/>
            <a:ext cx="5495236" cy="646331"/>
          </a:xfrm>
          <a:prstGeom prst="rect">
            <a:avLst/>
          </a:prstGeom>
          <a:noFill/>
        </p:spPr>
        <p:txBody>
          <a:bodyPr wrap="square" rtlCol="0">
            <a:spAutoFit/>
          </a:bodyPr>
          <a:lstStyle>
            <a:defPPr>
              <a:defRPr lang="en-US"/>
            </a:defPPr>
            <a:lvl1pPr marL="0" algn="l" defTabSz="1358239" rtl="0" eaLnBrk="1" latinLnBrk="0" hangingPunct="1">
              <a:defRPr sz="2667" kern="1200">
                <a:solidFill>
                  <a:schemeClr val="tx1"/>
                </a:solidFill>
                <a:latin typeface="+mn-lt"/>
                <a:ea typeface="+mn-ea"/>
                <a:cs typeface="+mn-cs"/>
              </a:defRPr>
            </a:lvl1pPr>
            <a:lvl2pPr marL="679119" algn="l" defTabSz="1358239" rtl="0" eaLnBrk="1" latinLnBrk="0" hangingPunct="1">
              <a:defRPr sz="2667" kern="1200">
                <a:solidFill>
                  <a:schemeClr val="tx1"/>
                </a:solidFill>
                <a:latin typeface="+mn-lt"/>
                <a:ea typeface="+mn-ea"/>
                <a:cs typeface="+mn-cs"/>
              </a:defRPr>
            </a:lvl2pPr>
            <a:lvl3pPr marL="1358239" algn="l" defTabSz="1358239" rtl="0" eaLnBrk="1" latinLnBrk="0" hangingPunct="1">
              <a:defRPr sz="2667" kern="1200">
                <a:solidFill>
                  <a:schemeClr val="tx1"/>
                </a:solidFill>
                <a:latin typeface="+mn-lt"/>
                <a:ea typeface="+mn-ea"/>
                <a:cs typeface="+mn-cs"/>
              </a:defRPr>
            </a:lvl3pPr>
            <a:lvl4pPr marL="2037360" algn="l" defTabSz="1358239" rtl="0" eaLnBrk="1" latinLnBrk="0" hangingPunct="1">
              <a:defRPr sz="2667" kern="1200">
                <a:solidFill>
                  <a:schemeClr val="tx1"/>
                </a:solidFill>
                <a:latin typeface="+mn-lt"/>
                <a:ea typeface="+mn-ea"/>
                <a:cs typeface="+mn-cs"/>
              </a:defRPr>
            </a:lvl4pPr>
            <a:lvl5pPr marL="2716480" algn="l" defTabSz="1358239" rtl="0" eaLnBrk="1" latinLnBrk="0" hangingPunct="1">
              <a:defRPr sz="2667" kern="1200">
                <a:solidFill>
                  <a:schemeClr val="tx1"/>
                </a:solidFill>
                <a:latin typeface="+mn-lt"/>
                <a:ea typeface="+mn-ea"/>
                <a:cs typeface="+mn-cs"/>
              </a:defRPr>
            </a:lvl5pPr>
            <a:lvl6pPr marL="3395600" algn="l" defTabSz="1358239" rtl="0" eaLnBrk="1" latinLnBrk="0" hangingPunct="1">
              <a:defRPr sz="2667" kern="1200">
                <a:solidFill>
                  <a:schemeClr val="tx1"/>
                </a:solidFill>
                <a:latin typeface="+mn-lt"/>
                <a:ea typeface="+mn-ea"/>
                <a:cs typeface="+mn-cs"/>
              </a:defRPr>
            </a:lvl6pPr>
            <a:lvl7pPr marL="4074719" algn="l" defTabSz="1358239" rtl="0" eaLnBrk="1" latinLnBrk="0" hangingPunct="1">
              <a:defRPr sz="2667" kern="1200">
                <a:solidFill>
                  <a:schemeClr val="tx1"/>
                </a:solidFill>
                <a:latin typeface="+mn-lt"/>
                <a:ea typeface="+mn-ea"/>
                <a:cs typeface="+mn-cs"/>
              </a:defRPr>
            </a:lvl7pPr>
            <a:lvl8pPr marL="4753840" algn="l" defTabSz="1358239" rtl="0" eaLnBrk="1" latinLnBrk="0" hangingPunct="1">
              <a:defRPr sz="2667" kern="1200">
                <a:solidFill>
                  <a:schemeClr val="tx1"/>
                </a:solidFill>
                <a:latin typeface="+mn-lt"/>
                <a:ea typeface="+mn-ea"/>
                <a:cs typeface="+mn-cs"/>
              </a:defRPr>
            </a:lvl8pPr>
            <a:lvl9pPr marL="5432959" algn="l" defTabSz="1358239" rtl="0" eaLnBrk="1" latinLnBrk="0" hangingPunct="1">
              <a:defRPr sz="2667" kern="1200">
                <a:solidFill>
                  <a:schemeClr val="tx1"/>
                </a:solidFill>
                <a:latin typeface="+mn-lt"/>
                <a:ea typeface="+mn-ea"/>
                <a:cs typeface="+mn-cs"/>
              </a:defRPr>
            </a:lvl9pPr>
          </a:lstStyle>
          <a:p>
            <a:pPr algn="ctr"/>
            <a:r>
              <a:rPr lang="en-US" sz="3600" b="1" dirty="0">
                <a:latin typeface="+mj-lt"/>
                <a:cs typeface="Calibri" panose="020F0502020204030204" pitchFamily="34" charset="0"/>
              </a:rPr>
              <a:t>Climate Refugia</a:t>
            </a:r>
          </a:p>
        </p:txBody>
      </p:sp>
      <p:pic>
        <p:nvPicPr>
          <p:cNvPr id="2052" name="Picture 4">
            <a:extLst>
              <a:ext uri="{FF2B5EF4-FFF2-40B4-BE49-F238E27FC236}">
                <a16:creationId xmlns:a16="http://schemas.microsoft.com/office/drawing/2014/main" id="{ED534A9A-1ABF-4208-B805-D767767EE2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0923" y="1159578"/>
            <a:ext cx="10255753" cy="576886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64DE8B0-ABFC-4D8D-B219-69FFB8DFC575}"/>
              </a:ext>
            </a:extLst>
          </p:cNvPr>
          <p:cNvSpPr/>
          <p:nvPr/>
        </p:nvSpPr>
        <p:spPr>
          <a:xfrm>
            <a:off x="2136579" y="6928439"/>
            <a:ext cx="9544440" cy="461665"/>
          </a:xfrm>
          <a:prstGeom prst="rect">
            <a:avLst/>
          </a:prstGeom>
        </p:spPr>
        <p:txBody>
          <a:bodyPr wrap="square">
            <a:spAutoFit/>
          </a:bodyPr>
          <a:lstStyle/>
          <a:p>
            <a:r>
              <a:rPr lang="en-US" sz="1200" dirty="0"/>
              <a:t>The Amargosa is the only free-flowing river in the Death Valley region of the Mojave, providing a rare and lush riparian area in the desert. </a:t>
            </a:r>
          </a:p>
          <a:p>
            <a:r>
              <a:rPr lang="en-US" sz="1200" dirty="0"/>
              <a:t>Photo: Bob Wick, BLM</a:t>
            </a:r>
          </a:p>
        </p:txBody>
      </p:sp>
    </p:spTree>
    <p:extLst>
      <p:ext uri="{BB962C8B-B14F-4D97-AF65-F5344CB8AC3E}">
        <p14:creationId xmlns:p14="http://schemas.microsoft.com/office/powerpoint/2010/main" val="298613194"/>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1259" y="435740"/>
            <a:ext cx="6589269" cy="633124"/>
          </a:xfrm>
        </p:spPr>
        <p:txBody>
          <a:bodyPr/>
          <a:lstStyle/>
          <a:p>
            <a:r>
              <a:rPr lang="en-US" sz="3600" dirty="0">
                <a:latin typeface="+mj-lt"/>
                <a:cs typeface="Calibri" panose="020F0502020204030204" pitchFamily="34" charset="0"/>
              </a:rPr>
              <a:t>What Are Refugia?</a:t>
            </a:r>
          </a:p>
        </p:txBody>
      </p:sp>
      <p:pic>
        <p:nvPicPr>
          <p:cNvPr id="3076" name="Picture 4" descr="Diana Stralberg | Canadian Geographic">
            <a:extLst>
              <a:ext uri="{FF2B5EF4-FFF2-40B4-BE49-F238E27FC236}">
                <a16:creationId xmlns:a16="http://schemas.microsoft.com/office/drawing/2014/main" id="{92A563AA-BD6B-4A29-A341-76EB58518C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4452" y="4486578"/>
            <a:ext cx="4275121" cy="2850080"/>
          </a:xfrm>
          <a:prstGeom prst="rect">
            <a:avLst/>
          </a:prstGeom>
          <a:solidFill>
            <a:schemeClr val="bg1"/>
          </a:solidFill>
        </p:spPr>
      </p:pic>
      <p:pic>
        <p:nvPicPr>
          <p:cNvPr id="3078" name="Picture 6" descr="Mammals Archives • The Revelator">
            <a:extLst>
              <a:ext uri="{FF2B5EF4-FFF2-40B4-BE49-F238E27FC236}">
                <a16:creationId xmlns:a16="http://schemas.microsoft.com/office/drawing/2014/main" id="{B0673FE2-A9FF-4AF5-8299-2AB455A8F9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44452" y="1231003"/>
            <a:ext cx="5101304" cy="286948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For the wolverine, snow means survival | Human Impact | Earth Touch News">
            <a:extLst>
              <a:ext uri="{FF2B5EF4-FFF2-40B4-BE49-F238E27FC236}">
                <a16:creationId xmlns:a16="http://schemas.microsoft.com/office/drawing/2014/main" id="{E727EED2-DE58-4273-BFCD-0639B225524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74312" y="5139975"/>
            <a:ext cx="3459393" cy="230735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Forest Refugia — RRC">
            <a:extLst>
              <a:ext uri="{FF2B5EF4-FFF2-40B4-BE49-F238E27FC236}">
                <a16:creationId xmlns:a16="http://schemas.microsoft.com/office/drawing/2014/main" id="{B9A2A1B6-7ABA-40DB-BBF9-91789C1C5AD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71844" y="1231003"/>
            <a:ext cx="4561861" cy="374683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3791594-0E39-455A-908B-241E0DC11624}"/>
              </a:ext>
            </a:extLst>
          </p:cNvPr>
          <p:cNvSpPr txBox="1"/>
          <p:nvPr/>
        </p:nvSpPr>
        <p:spPr>
          <a:xfrm>
            <a:off x="9315948" y="7369839"/>
            <a:ext cx="2303625" cy="246221"/>
          </a:xfrm>
          <a:prstGeom prst="rect">
            <a:avLst/>
          </a:prstGeom>
          <a:noFill/>
        </p:spPr>
        <p:txBody>
          <a:bodyPr wrap="square" rtlCol="0">
            <a:spAutoFit/>
          </a:bodyPr>
          <a:lstStyle/>
          <a:p>
            <a:pPr algn="r"/>
            <a:r>
              <a:rPr lang="en-US" sz="1000" dirty="0">
                <a:ea typeface="Calibri" panose="020F0502020204030204" pitchFamily="34" charset="0"/>
                <a:cs typeface="Times New Roman" panose="02020603050405020304" pitchFamily="18" charset="0"/>
              </a:rPr>
              <a:t>(Photo: John Meikle/WCS Canada) </a:t>
            </a:r>
            <a:endParaRPr lang="en-US" sz="1000" dirty="0"/>
          </a:p>
        </p:txBody>
      </p:sp>
      <p:sp>
        <p:nvSpPr>
          <p:cNvPr id="8" name="TextBox 7">
            <a:extLst>
              <a:ext uri="{FF2B5EF4-FFF2-40B4-BE49-F238E27FC236}">
                <a16:creationId xmlns:a16="http://schemas.microsoft.com/office/drawing/2014/main" id="{0B594F65-DDEB-4782-BB26-ECA851158965}"/>
              </a:ext>
            </a:extLst>
          </p:cNvPr>
          <p:cNvSpPr txBox="1"/>
          <p:nvPr/>
        </p:nvSpPr>
        <p:spPr>
          <a:xfrm>
            <a:off x="10626994" y="4139514"/>
            <a:ext cx="1818762" cy="246221"/>
          </a:xfrm>
          <a:prstGeom prst="rect">
            <a:avLst/>
          </a:prstGeom>
          <a:noFill/>
        </p:spPr>
        <p:txBody>
          <a:bodyPr wrap="square" rtlCol="0">
            <a:spAutoFit/>
          </a:bodyPr>
          <a:lstStyle/>
          <a:p>
            <a:pPr algn="r"/>
            <a:r>
              <a:rPr lang="en-US" sz="1000" dirty="0">
                <a:ea typeface="Calibri" panose="020F0502020204030204" pitchFamily="34" charset="0"/>
                <a:cs typeface="Times New Roman" panose="02020603050405020304" pitchFamily="18" charset="0"/>
              </a:rPr>
              <a:t>(Photo: Bob Wick, BLM) </a:t>
            </a:r>
            <a:endParaRPr lang="en-US" sz="1000" dirty="0"/>
          </a:p>
        </p:txBody>
      </p:sp>
    </p:spTree>
    <p:extLst>
      <p:ext uri="{BB962C8B-B14F-4D97-AF65-F5344CB8AC3E}">
        <p14:creationId xmlns:p14="http://schemas.microsoft.com/office/powerpoint/2010/main" val="2812520626"/>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9B09FD-6B5F-4BD9-9B6E-05B93D442B1A}"/>
              </a:ext>
            </a:extLst>
          </p:cNvPr>
          <p:cNvSpPr txBox="1"/>
          <p:nvPr/>
        </p:nvSpPr>
        <p:spPr>
          <a:xfrm>
            <a:off x="2268258" y="540231"/>
            <a:ext cx="10561319" cy="1200329"/>
          </a:xfrm>
          <a:prstGeom prst="rect">
            <a:avLst/>
          </a:prstGeom>
          <a:noFill/>
        </p:spPr>
        <p:txBody>
          <a:bodyPr wrap="square">
            <a:spAutoFit/>
          </a:bodyPr>
          <a:lstStyle/>
          <a:p>
            <a:pPr algn="ctr"/>
            <a:r>
              <a:rPr lang="en-US" sz="3600" b="1" dirty="0">
                <a:latin typeface="+mj-lt"/>
                <a:ea typeface="Calibri" panose="020F0502020204030204" pitchFamily="34" charset="0"/>
                <a:cs typeface="Times New Roman" panose="02020603050405020304" pitchFamily="18" charset="0"/>
              </a:rPr>
              <a:t>Examples of processes and landscape features contributing to disturbance refugia </a:t>
            </a:r>
          </a:p>
        </p:txBody>
      </p:sp>
      <p:pic>
        <p:nvPicPr>
          <p:cNvPr id="7" name="Picture 6">
            <a:extLst>
              <a:ext uri="{FF2B5EF4-FFF2-40B4-BE49-F238E27FC236}">
                <a16:creationId xmlns:a16="http://schemas.microsoft.com/office/drawing/2014/main" id="{829AA8C3-8BC5-4A2A-A928-BE4174EEBCB2}"/>
              </a:ext>
            </a:extLst>
          </p:cNvPr>
          <p:cNvPicPr/>
          <p:nvPr/>
        </p:nvPicPr>
        <p:blipFill>
          <a:blip r:embed="rId3"/>
          <a:stretch>
            <a:fillRect/>
          </a:stretch>
        </p:blipFill>
        <p:spPr>
          <a:xfrm>
            <a:off x="2936278" y="2114729"/>
            <a:ext cx="7945043" cy="4840441"/>
          </a:xfrm>
          <a:prstGeom prst="rect">
            <a:avLst/>
          </a:prstGeom>
        </p:spPr>
      </p:pic>
      <p:sp>
        <p:nvSpPr>
          <p:cNvPr id="9" name="TextBox 8">
            <a:extLst>
              <a:ext uri="{FF2B5EF4-FFF2-40B4-BE49-F238E27FC236}">
                <a16:creationId xmlns:a16="http://schemas.microsoft.com/office/drawing/2014/main" id="{BCE7A5EC-BC33-42D9-B5B5-FA3517A92935}"/>
              </a:ext>
            </a:extLst>
          </p:cNvPr>
          <p:cNvSpPr txBox="1"/>
          <p:nvPr/>
        </p:nvSpPr>
        <p:spPr>
          <a:xfrm>
            <a:off x="8645814" y="7029480"/>
            <a:ext cx="2235507" cy="276999"/>
          </a:xfrm>
          <a:prstGeom prst="rect">
            <a:avLst/>
          </a:prstGeom>
          <a:noFill/>
        </p:spPr>
        <p:txBody>
          <a:bodyPr wrap="square">
            <a:spAutoFit/>
          </a:bodyPr>
          <a:lstStyle/>
          <a:p>
            <a:pPr algn="r"/>
            <a:r>
              <a:rPr lang="en-US" sz="1200" dirty="0">
                <a:cs typeface="Calibri" panose="020F0502020204030204" pitchFamily="34" charset="0"/>
              </a:rPr>
              <a:t>(</a:t>
            </a:r>
            <a:r>
              <a:rPr lang="en-US" sz="1200" dirty="0" err="1">
                <a:cs typeface="Calibri" panose="020F0502020204030204" pitchFamily="34" charset="0"/>
              </a:rPr>
              <a:t>Krawchuk</a:t>
            </a:r>
            <a:r>
              <a:rPr lang="en-US" sz="1200" dirty="0">
                <a:cs typeface="Calibri" panose="020F0502020204030204" pitchFamily="34" charset="0"/>
              </a:rPr>
              <a:t> et al., 2020)</a:t>
            </a:r>
          </a:p>
        </p:txBody>
      </p:sp>
    </p:spTree>
    <p:extLst>
      <p:ext uri="{BB962C8B-B14F-4D97-AF65-F5344CB8AC3E}">
        <p14:creationId xmlns:p14="http://schemas.microsoft.com/office/powerpoint/2010/main" val="2220863813"/>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25F2-56A2-4CF0-A486-097A8AF4667E}"/>
              </a:ext>
            </a:extLst>
          </p:cNvPr>
          <p:cNvSpPr>
            <a:spLocks noGrp="1"/>
          </p:cNvSpPr>
          <p:nvPr>
            <p:ph type="title"/>
          </p:nvPr>
        </p:nvSpPr>
        <p:spPr>
          <a:xfrm>
            <a:off x="1744787" y="614927"/>
            <a:ext cx="10328023" cy="633124"/>
          </a:xfrm>
        </p:spPr>
        <p:txBody>
          <a:bodyPr/>
          <a:lstStyle/>
          <a:p>
            <a:r>
              <a:rPr lang="en-US" sz="3600" dirty="0">
                <a:latin typeface="+mj-lt"/>
                <a:cs typeface="Calibri" panose="020F0502020204030204" pitchFamily="34" charset="0"/>
              </a:rPr>
              <a:t>Climate Refugia in the U.S. and Canada</a:t>
            </a:r>
          </a:p>
        </p:txBody>
      </p:sp>
      <p:pic>
        <p:nvPicPr>
          <p:cNvPr id="4" name="Picture 3" descr="A picture containing text, map&#10;&#10;Description automatically generated">
            <a:extLst>
              <a:ext uri="{FF2B5EF4-FFF2-40B4-BE49-F238E27FC236}">
                <a16:creationId xmlns:a16="http://schemas.microsoft.com/office/drawing/2014/main" id="{C5B914D8-6253-4FC8-9A33-298276CBD5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6247" y="1513789"/>
            <a:ext cx="10456430" cy="5107744"/>
          </a:xfrm>
          <a:prstGeom prst="rect">
            <a:avLst/>
          </a:prstGeom>
          <a:ln>
            <a:solidFill>
              <a:schemeClr val="tx1"/>
            </a:solidFill>
          </a:ln>
        </p:spPr>
      </p:pic>
      <p:sp>
        <p:nvSpPr>
          <p:cNvPr id="6" name="TextBox 5">
            <a:extLst>
              <a:ext uri="{FF2B5EF4-FFF2-40B4-BE49-F238E27FC236}">
                <a16:creationId xmlns:a16="http://schemas.microsoft.com/office/drawing/2014/main" id="{33CF140B-37E5-4CC1-B66D-D4059608264C}"/>
              </a:ext>
            </a:extLst>
          </p:cNvPr>
          <p:cNvSpPr txBox="1"/>
          <p:nvPr/>
        </p:nvSpPr>
        <p:spPr>
          <a:xfrm>
            <a:off x="1996247" y="6650804"/>
            <a:ext cx="10456430" cy="540404"/>
          </a:xfrm>
          <a:prstGeom prst="rect">
            <a:avLst/>
          </a:prstGeom>
          <a:noFill/>
        </p:spPr>
        <p:txBody>
          <a:bodyPr wrap="square">
            <a:spAutoFit/>
          </a:bodyPr>
          <a:lstStyle/>
          <a:p>
            <a:r>
              <a:rPr lang="en-US" sz="1456" dirty="0">
                <a:latin typeface="Calibri" panose="020F0502020204030204" pitchFamily="34" charset="0"/>
                <a:ea typeface="Calibri" panose="020F0502020204030204" pitchFamily="34" charset="0"/>
                <a:cs typeface="Times New Roman" panose="02020603050405020304" pitchFamily="18" charset="0"/>
              </a:rPr>
              <a:t>Multispecies end-of-century (2071–2100) refugia indices averaged across (a) 324 tree species, (b) 268 songbird species (</a:t>
            </a:r>
            <a:r>
              <a:rPr lang="en-US" sz="1456" dirty="0" err="1">
                <a:latin typeface="Calibri" panose="020F0502020204030204" pitchFamily="34" charset="0"/>
                <a:ea typeface="Calibri" panose="020F0502020204030204" pitchFamily="34" charset="0"/>
                <a:cs typeface="Times New Roman" panose="02020603050405020304" pitchFamily="18" charset="0"/>
              </a:rPr>
              <a:t>Stralberg</a:t>
            </a:r>
            <a:r>
              <a:rPr lang="en-US" sz="1456" dirty="0">
                <a:latin typeface="Calibri" panose="020F0502020204030204" pitchFamily="34" charset="0"/>
                <a:ea typeface="Calibri" panose="020F0502020204030204" pitchFamily="34" charset="0"/>
                <a:cs typeface="Times New Roman" panose="02020603050405020304" pitchFamily="18" charset="0"/>
              </a:rPr>
              <a:t> et al., 2018).</a:t>
            </a:r>
            <a:endParaRPr lang="en-US" sz="1456" dirty="0"/>
          </a:p>
        </p:txBody>
      </p:sp>
    </p:spTree>
    <p:extLst>
      <p:ext uri="{BB962C8B-B14F-4D97-AF65-F5344CB8AC3E}">
        <p14:creationId xmlns:p14="http://schemas.microsoft.com/office/powerpoint/2010/main" val="2112784919"/>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19F623-F14A-4AC8-B7EA-38E81BB329CB}"/>
              </a:ext>
            </a:extLst>
          </p:cNvPr>
          <p:cNvPicPr>
            <a:picLocks noChangeAspect="1"/>
          </p:cNvPicPr>
          <p:nvPr/>
        </p:nvPicPr>
        <p:blipFill>
          <a:blip r:embed="rId3"/>
          <a:stretch>
            <a:fillRect/>
          </a:stretch>
        </p:blipFill>
        <p:spPr>
          <a:xfrm>
            <a:off x="1849318" y="1046373"/>
            <a:ext cx="10118961" cy="6182685"/>
          </a:xfrm>
          <a:prstGeom prst="rect">
            <a:avLst/>
          </a:prstGeom>
        </p:spPr>
      </p:pic>
      <p:sp>
        <p:nvSpPr>
          <p:cNvPr id="8" name="TextBox 7">
            <a:extLst>
              <a:ext uri="{FF2B5EF4-FFF2-40B4-BE49-F238E27FC236}">
                <a16:creationId xmlns:a16="http://schemas.microsoft.com/office/drawing/2014/main" id="{A614FFF8-B841-4569-BD25-6B233F905F21}"/>
              </a:ext>
            </a:extLst>
          </p:cNvPr>
          <p:cNvSpPr txBox="1"/>
          <p:nvPr/>
        </p:nvSpPr>
        <p:spPr>
          <a:xfrm>
            <a:off x="9735800" y="7288114"/>
            <a:ext cx="2232479" cy="246221"/>
          </a:xfrm>
          <a:prstGeom prst="rect">
            <a:avLst/>
          </a:prstGeom>
          <a:noFill/>
        </p:spPr>
        <p:txBody>
          <a:bodyPr wrap="square">
            <a:spAutoFit/>
          </a:bodyPr>
          <a:lstStyle/>
          <a:p>
            <a:pPr algn="r"/>
            <a:r>
              <a:rPr lang="en-US" sz="1000" dirty="0">
                <a:ea typeface="Calibri" panose="020F0502020204030204" pitchFamily="34" charset="0"/>
                <a:cs typeface="Times New Roman" panose="02020603050405020304" pitchFamily="18" charset="0"/>
              </a:rPr>
              <a:t>(Morelli et al., 2016)</a:t>
            </a:r>
            <a:endParaRPr lang="en-US" sz="1000" dirty="0"/>
          </a:p>
        </p:txBody>
      </p:sp>
      <p:sp>
        <p:nvSpPr>
          <p:cNvPr id="13" name="TextBox 12">
            <a:extLst>
              <a:ext uri="{FF2B5EF4-FFF2-40B4-BE49-F238E27FC236}">
                <a16:creationId xmlns:a16="http://schemas.microsoft.com/office/drawing/2014/main" id="{92C8864B-A91D-4040-A9C6-B0226CD73070}"/>
              </a:ext>
            </a:extLst>
          </p:cNvPr>
          <p:cNvSpPr txBox="1"/>
          <p:nvPr/>
        </p:nvSpPr>
        <p:spPr>
          <a:xfrm>
            <a:off x="3353149" y="292166"/>
            <a:ext cx="7111301" cy="646331"/>
          </a:xfrm>
          <a:prstGeom prst="rect">
            <a:avLst/>
          </a:prstGeom>
          <a:noFill/>
        </p:spPr>
        <p:txBody>
          <a:bodyPr wrap="square">
            <a:spAutoFit/>
          </a:bodyPr>
          <a:lstStyle/>
          <a:p>
            <a:pPr algn="ctr"/>
            <a:r>
              <a:rPr lang="en-US" sz="3600" b="1" dirty="0">
                <a:latin typeface="+mj-lt"/>
                <a:ea typeface="Calibri" panose="020F0502020204030204" pitchFamily="34" charset="0"/>
                <a:cs typeface="Times New Roman" panose="02020603050405020304" pitchFamily="18" charset="0"/>
              </a:rPr>
              <a:t>Types of climate refugia </a:t>
            </a:r>
            <a:endParaRPr lang="en-US" sz="3600" b="1" dirty="0">
              <a:latin typeface="+mj-lt"/>
            </a:endParaRPr>
          </a:p>
        </p:txBody>
      </p:sp>
    </p:spTree>
    <p:extLst>
      <p:ext uri="{BB962C8B-B14F-4D97-AF65-F5344CB8AC3E}">
        <p14:creationId xmlns:p14="http://schemas.microsoft.com/office/powerpoint/2010/main" val="3065910984"/>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614FFF8-B841-4569-BD25-6B233F905F21}"/>
              </a:ext>
            </a:extLst>
          </p:cNvPr>
          <p:cNvSpPr txBox="1"/>
          <p:nvPr/>
        </p:nvSpPr>
        <p:spPr>
          <a:xfrm>
            <a:off x="9207186" y="7356476"/>
            <a:ext cx="1821106" cy="246221"/>
          </a:xfrm>
          <a:prstGeom prst="rect">
            <a:avLst/>
          </a:prstGeom>
          <a:noFill/>
        </p:spPr>
        <p:txBody>
          <a:bodyPr wrap="square">
            <a:spAutoFit/>
          </a:bodyPr>
          <a:lstStyle/>
          <a:p>
            <a:pPr algn="r"/>
            <a:r>
              <a:rPr lang="en-US" sz="1000" dirty="0">
                <a:ea typeface="Calibri" panose="020F0502020204030204" pitchFamily="34" charset="0"/>
                <a:cs typeface="Times New Roman" panose="02020603050405020304" pitchFamily="18" charset="0"/>
              </a:rPr>
              <a:t>(McLaughlin et al., 2017)</a:t>
            </a:r>
            <a:endParaRPr lang="en-US" sz="1000" dirty="0"/>
          </a:p>
        </p:txBody>
      </p:sp>
      <p:sp>
        <p:nvSpPr>
          <p:cNvPr id="13" name="TextBox 12">
            <a:extLst>
              <a:ext uri="{FF2B5EF4-FFF2-40B4-BE49-F238E27FC236}">
                <a16:creationId xmlns:a16="http://schemas.microsoft.com/office/drawing/2014/main" id="{92C8864B-A91D-4040-A9C6-B0226CD73070}"/>
              </a:ext>
            </a:extLst>
          </p:cNvPr>
          <p:cNvSpPr txBox="1"/>
          <p:nvPr/>
        </p:nvSpPr>
        <p:spPr>
          <a:xfrm>
            <a:off x="2600626" y="320319"/>
            <a:ext cx="8616347" cy="646331"/>
          </a:xfrm>
          <a:prstGeom prst="rect">
            <a:avLst/>
          </a:prstGeom>
          <a:noFill/>
        </p:spPr>
        <p:txBody>
          <a:bodyPr wrap="square">
            <a:spAutoFit/>
          </a:bodyPr>
          <a:lstStyle/>
          <a:p>
            <a:pPr algn="ctr"/>
            <a:r>
              <a:rPr lang="en-US" sz="3600" b="1" dirty="0">
                <a:latin typeface="+mj-lt"/>
                <a:ea typeface="Calibri" panose="020F0502020204030204" pitchFamily="34" charset="0"/>
                <a:cs typeface="Times New Roman" panose="02020603050405020304" pitchFamily="18" charset="0"/>
              </a:rPr>
              <a:t>Wetlands and other moist areas</a:t>
            </a:r>
            <a:endParaRPr lang="en-US" sz="3600" b="1" dirty="0">
              <a:latin typeface="+mj-lt"/>
            </a:endParaRPr>
          </a:p>
        </p:txBody>
      </p:sp>
      <p:pic>
        <p:nvPicPr>
          <p:cNvPr id="7" name="Picture 6">
            <a:extLst>
              <a:ext uri="{FF2B5EF4-FFF2-40B4-BE49-F238E27FC236}">
                <a16:creationId xmlns:a16="http://schemas.microsoft.com/office/drawing/2014/main" id="{77A77FAE-70C7-4745-AA36-B85F526AEA87}"/>
              </a:ext>
            </a:extLst>
          </p:cNvPr>
          <p:cNvPicPr>
            <a:picLocks noChangeAspect="1"/>
          </p:cNvPicPr>
          <p:nvPr/>
        </p:nvPicPr>
        <p:blipFill>
          <a:blip r:embed="rId3"/>
          <a:stretch>
            <a:fillRect/>
          </a:stretch>
        </p:blipFill>
        <p:spPr>
          <a:xfrm>
            <a:off x="2789306" y="1008898"/>
            <a:ext cx="8238986" cy="6277824"/>
          </a:xfrm>
          <a:prstGeom prst="rect">
            <a:avLst/>
          </a:prstGeom>
          <a:ln>
            <a:solidFill>
              <a:schemeClr val="tx1"/>
            </a:solidFill>
          </a:ln>
        </p:spPr>
      </p:pic>
    </p:spTree>
    <p:extLst>
      <p:ext uri="{BB962C8B-B14F-4D97-AF65-F5344CB8AC3E}">
        <p14:creationId xmlns:p14="http://schemas.microsoft.com/office/powerpoint/2010/main" val="241702178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13378"/>
        </a:solidFill>
        <a:effectLst/>
      </p:bgPr>
    </p:bg>
    <p:spTree>
      <p:nvGrpSpPr>
        <p:cNvPr id="1" name=""/>
        <p:cNvGrpSpPr/>
        <p:nvPr/>
      </p:nvGrpSpPr>
      <p:grpSpPr>
        <a:xfrm>
          <a:off x="0" y="0"/>
          <a:ext cx="0" cy="0"/>
          <a:chOff x="0" y="0"/>
          <a:chExt cx="0" cy="0"/>
        </a:xfrm>
      </p:grpSpPr>
      <p:sp>
        <p:nvSpPr>
          <p:cNvPr id="3" name="Rectangle 8">
            <a:extLst>
              <a:ext uri="{FF2B5EF4-FFF2-40B4-BE49-F238E27FC236}">
                <a16:creationId xmlns:a16="http://schemas.microsoft.com/office/drawing/2014/main" id="{A58116B9-4486-4C94-823F-81EC65273A9F}"/>
              </a:ext>
            </a:extLst>
          </p:cNvPr>
          <p:cNvSpPr>
            <a:spLocks noGrp="1" noChangeArrowheads="1"/>
          </p:cNvSpPr>
          <p:nvPr>
            <p:ph type="sldNum" sz="quarter" idx="4"/>
          </p:nvPr>
        </p:nvSpPr>
        <p:spPr bwMode="auto">
          <a:xfrm>
            <a:off x="88900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a:lstStyle>
          <a:p>
            <a:fld id="{8BA538D0-D4EB-40F6-928E-F85D9C652529}" type="slidenum">
              <a:rPr lang="en-GB" altLang="en-US" smtClean="0"/>
              <a:pPr/>
              <a:t>7</a:t>
            </a:fld>
            <a:endParaRPr lang="en-GB" altLang="en-US"/>
          </a:p>
        </p:txBody>
      </p:sp>
      <p:pic>
        <p:nvPicPr>
          <p:cNvPr id="93186" name="Picture 2">
            <a:extLst>
              <a:ext uri="{FF2B5EF4-FFF2-40B4-BE49-F238E27FC236}">
                <a16:creationId xmlns:a16="http://schemas.microsoft.com/office/drawing/2014/main" id="{52B1343A-0166-4253-BA3C-4F413E3587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8112" y="-158009"/>
            <a:ext cx="11441376" cy="80884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DFE2B7-52D1-4B5B-897D-32F1D3B6C1E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969752" y="614966"/>
            <a:ext cx="9878096" cy="6542468"/>
          </a:xfrm>
          <a:prstGeom prst="rect">
            <a:avLst/>
          </a:prstGeom>
          <a:ln>
            <a:solidFill>
              <a:schemeClr val="tx1"/>
            </a:solidFill>
          </a:ln>
        </p:spPr>
      </p:pic>
    </p:spTree>
    <p:extLst>
      <p:ext uri="{BB962C8B-B14F-4D97-AF65-F5344CB8AC3E}">
        <p14:creationId xmlns:p14="http://schemas.microsoft.com/office/powerpoint/2010/main" val="2746180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8CD84F2-DB2D-47D9-A145-51CC12F7321F}"/>
              </a:ext>
            </a:extLst>
          </p:cNvPr>
          <p:cNvSpPr txBox="1"/>
          <p:nvPr/>
        </p:nvSpPr>
        <p:spPr>
          <a:xfrm>
            <a:off x="4683265" y="455118"/>
            <a:ext cx="4734406" cy="646331"/>
          </a:xfrm>
          <a:prstGeom prst="rect">
            <a:avLst/>
          </a:prstGeom>
          <a:noFill/>
        </p:spPr>
        <p:txBody>
          <a:bodyPr wrap="square">
            <a:spAutoFit/>
          </a:bodyPr>
          <a:lstStyle/>
          <a:p>
            <a:pPr algn="ctr"/>
            <a:r>
              <a:rPr lang="en-US" sz="3600" b="1" dirty="0">
                <a:ea typeface="Calibri" panose="020F0502020204030204" pitchFamily="34" charset="0"/>
                <a:cs typeface="Times New Roman" panose="02020603050405020304" pitchFamily="18" charset="0"/>
              </a:rPr>
              <a:t>Springs</a:t>
            </a:r>
            <a:endParaRPr lang="en-US" sz="3600" b="1" dirty="0"/>
          </a:p>
        </p:txBody>
      </p:sp>
      <p:sp>
        <p:nvSpPr>
          <p:cNvPr id="6" name="TextBox 5">
            <a:extLst>
              <a:ext uri="{FF2B5EF4-FFF2-40B4-BE49-F238E27FC236}">
                <a16:creationId xmlns:a16="http://schemas.microsoft.com/office/drawing/2014/main" id="{CB2C136F-C7E4-4206-AAE7-A2224BBA6295}"/>
              </a:ext>
            </a:extLst>
          </p:cNvPr>
          <p:cNvSpPr txBox="1"/>
          <p:nvPr/>
        </p:nvSpPr>
        <p:spPr>
          <a:xfrm>
            <a:off x="7784646" y="5936521"/>
            <a:ext cx="5734438" cy="461665"/>
          </a:xfrm>
          <a:prstGeom prst="rect">
            <a:avLst/>
          </a:prstGeom>
          <a:noFill/>
        </p:spPr>
        <p:txBody>
          <a:bodyPr wrap="square">
            <a:spAutoFit/>
          </a:bodyPr>
          <a:lstStyle/>
          <a:p>
            <a:pPr algn="r"/>
            <a:r>
              <a:rPr lang="en-US" sz="1400" dirty="0">
                <a:ea typeface="Calibri" panose="020F0502020204030204" pitchFamily="34" charset="0"/>
                <a:cs typeface="Times New Roman" panose="02020603050405020304" pitchFamily="18" charset="0"/>
              </a:rPr>
              <a:t>Moapa dace, an endangered fish found only at Warm Springs, Nevada </a:t>
            </a:r>
          </a:p>
          <a:p>
            <a:pPr algn="r"/>
            <a:r>
              <a:rPr lang="en-US" sz="1000" dirty="0">
                <a:ea typeface="Calibri" panose="020F0502020204030204" pitchFamily="34" charset="0"/>
                <a:cs typeface="Times New Roman" panose="02020603050405020304" pitchFamily="18" charset="0"/>
              </a:rPr>
              <a:t>(photo: U.S. Fish and Wildlife Service)</a:t>
            </a:r>
            <a:endParaRPr lang="en-US" sz="1000" dirty="0"/>
          </a:p>
        </p:txBody>
      </p:sp>
      <p:pic>
        <p:nvPicPr>
          <p:cNvPr id="1030" name="Picture 6">
            <a:extLst>
              <a:ext uri="{FF2B5EF4-FFF2-40B4-BE49-F238E27FC236}">
                <a16:creationId xmlns:a16="http://schemas.microsoft.com/office/drawing/2014/main" id="{6E4E2199-5B1F-4756-84B8-724C2AF307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516" y="1835875"/>
            <a:ext cx="6679101" cy="410064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3EEA40CE-E8E2-498E-9FBC-0865263AF8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8114" y="1835876"/>
            <a:ext cx="6290970" cy="410064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2CEADBA-5BC7-4012-BD52-FA206A340BE0}"/>
              </a:ext>
            </a:extLst>
          </p:cNvPr>
          <p:cNvSpPr txBox="1"/>
          <p:nvPr/>
        </p:nvSpPr>
        <p:spPr>
          <a:xfrm>
            <a:off x="3938883" y="5936521"/>
            <a:ext cx="3075021" cy="461665"/>
          </a:xfrm>
          <a:prstGeom prst="rect">
            <a:avLst/>
          </a:prstGeom>
          <a:noFill/>
        </p:spPr>
        <p:txBody>
          <a:bodyPr wrap="square">
            <a:spAutoFit/>
          </a:bodyPr>
          <a:lstStyle/>
          <a:p>
            <a:pPr algn="r"/>
            <a:r>
              <a:rPr lang="en-US" sz="1400" dirty="0">
                <a:ea typeface="Calibri" panose="020F0502020204030204" pitchFamily="34" charset="0"/>
                <a:cs typeface="Times New Roman" panose="02020603050405020304" pitchFamily="18" charset="0"/>
              </a:rPr>
              <a:t>Warm Springs, Nevada </a:t>
            </a:r>
          </a:p>
          <a:p>
            <a:pPr algn="r"/>
            <a:r>
              <a:rPr lang="en-US" sz="1000" dirty="0">
                <a:ea typeface="Calibri" panose="020F0502020204030204" pitchFamily="34" charset="0"/>
                <a:cs typeface="Times New Roman" panose="02020603050405020304" pitchFamily="18" charset="0"/>
              </a:rPr>
              <a:t>(photo: U.S. Fish and Wildlife Service)</a:t>
            </a:r>
            <a:endParaRPr lang="en-US" sz="1000" dirty="0"/>
          </a:p>
        </p:txBody>
      </p:sp>
    </p:spTree>
    <p:extLst>
      <p:ext uri="{BB962C8B-B14F-4D97-AF65-F5344CB8AC3E}">
        <p14:creationId xmlns:p14="http://schemas.microsoft.com/office/powerpoint/2010/main" val="3036721152"/>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9FBBBDA-C878-4652-9CE7-678EDB5F6240}"/>
              </a:ext>
            </a:extLst>
          </p:cNvPr>
          <p:cNvSpPr txBox="1"/>
          <p:nvPr/>
        </p:nvSpPr>
        <p:spPr>
          <a:xfrm>
            <a:off x="4997907" y="257860"/>
            <a:ext cx="3821785" cy="646331"/>
          </a:xfrm>
          <a:prstGeom prst="rect">
            <a:avLst/>
          </a:prstGeom>
          <a:noFill/>
        </p:spPr>
        <p:txBody>
          <a:bodyPr wrap="square">
            <a:spAutoFit/>
          </a:bodyPr>
          <a:lstStyle/>
          <a:p>
            <a:pPr algn="ctr"/>
            <a:r>
              <a:rPr lang="en-US" sz="3600" b="1" dirty="0">
                <a:latin typeface="Calibri" panose="020F0502020204030204" pitchFamily="34" charset="0"/>
                <a:ea typeface="Calibri" panose="020F0502020204030204" pitchFamily="34" charset="0"/>
                <a:cs typeface="Times New Roman" panose="02020603050405020304" pitchFamily="18" charset="0"/>
              </a:rPr>
              <a:t>Aquatic refugia </a:t>
            </a:r>
            <a:endParaRPr lang="en-US" sz="3600" b="1" dirty="0"/>
          </a:p>
        </p:txBody>
      </p:sp>
      <p:pic>
        <p:nvPicPr>
          <p:cNvPr id="8" name="Picture 7">
            <a:extLst>
              <a:ext uri="{FF2B5EF4-FFF2-40B4-BE49-F238E27FC236}">
                <a16:creationId xmlns:a16="http://schemas.microsoft.com/office/drawing/2014/main" id="{A9FD73EC-4177-4865-80DF-16132CC99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3487" y="1953154"/>
            <a:ext cx="4780924" cy="3225989"/>
          </a:xfrm>
          <a:prstGeom prst="rect">
            <a:avLst/>
          </a:prstGeom>
        </p:spPr>
      </p:pic>
      <p:pic>
        <p:nvPicPr>
          <p:cNvPr id="9" name="Picture 8" descr="image">
            <a:extLst>
              <a:ext uri="{FF2B5EF4-FFF2-40B4-BE49-F238E27FC236}">
                <a16:creationId xmlns:a16="http://schemas.microsoft.com/office/drawing/2014/main" id="{0B0AA70B-D872-48C1-A4F7-40A4C71947B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1957" y="1273770"/>
            <a:ext cx="3892156" cy="4889558"/>
          </a:xfrm>
          <a:prstGeom prst="rect">
            <a:avLst/>
          </a:prstGeom>
          <a:noFill/>
          <a:ln>
            <a:noFill/>
          </a:ln>
        </p:spPr>
      </p:pic>
      <p:sp>
        <p:nvSpPr>
          <p:cNvPr id="11" name="TextBox 10">
            <a:extLst>
              <a:ext uri="{FF2B5EF4-FFF2-40B4-BE49-F238E27FC236}">
                <a16:creationId xmlns:a16="http://schemas.microsoft.com/office/drawing/2014/main" id="{762D807C-E3A5-45E8-8137-91708F4B8C25}"/>
              </a:ext>
            </a:extLst>
          </p:cNvPr>
          <p:cNvSpPr txBox="1"/>
          <p:nvPr/>
        </p:nvSpPr>
        <p:spPr>
          <a:xfrm>
            <a:off x="1763487" y="5302067"/>
            <a:ext cx="4780924" cy="1772665"/>
          </a:xfrm>
          <a:prstGeom prst="rect">
            <a:avLst/>
          </a:prstGeom>
          <a:noFill/>
        </p:spPr>
        <p:txBody>
          <a:bodyPr wrap="square">
            <a:spAutoFit/>
          </a:bodyPr>
          <a:lstStyle/>
          <a:p>
            <a:pPr>
              <a:lnSpc>
                <a:spcPct val="107000"/>
              </a:lnSpc>
              <a:spcAft>
                <a:spcPts val="582"/>
              </a:spcAft>
            </a:pPr>
            <a:r>
              <a:rPr lang="en-US" sz="1400" dirty="0">
                <a:latin typeface="Calibri" panose="020F0502020204030204" pitchFamily="34" charset="0"/>
                <a:ea typeface="Calibri" panose="020F0502020204030204" pitchFamily="34" charset="0"/>
                <a:cs typeface="Calibri" panose="020F0502020204030204" pitchFamily="34" charset="0"/>
              </a:rPr>
              <a:t>Multifunctional aquatic refugia system. It includes long-term refugia for cold-water organisms, foraging and spawning locations, and shelter from disturbances like floods and droughts. In some cases, barriers (black bar in the figure) may be needed to keep out predators, invasive competitors, or diseases.</a:t>
            </a:r>
          </a:p>
          <a:p>
            <a:pPr>
              <a:lnSpc>
                <a:spcPct val="107000"/>
              </a:lnSpc>
              <a:spcAft>
                <a:spcPts val="582"/>
              </a:spcAft>
            </a:pPr>
            <a:r>
              <a:rPr lang="en-US" sz="1400" dirty="0">
                <a:latin typeface="Calibri" panose="020F0502020204030204" pitchFamily="34" charset="0"/>
                <a:ea typeface="Calibri" panose="020F0502020204030204" pitchFamily="34" charset="0"/>
                <a:cs typeface="Calibri" panose="020F0502020204030204" pitchFamily="34" charset="0"/>
              </a:rPr>
              <a:t>(Ebersole et al.,2020)</a:t>
            </a:r>
          </a:p>
        </p:txBody>
      </p:sp>
      <p:sp>
        <p:nvSpPr>
          <p:cNvPr id="13" name="TextBox 12">
            <a:extLst>
              <a:ext uri="{FF2B5EF4-FFF2-40B4-BE49-F238E27FC236}">
                <a16:creationId xmlns:a16="http://schemas.microsoft.com/office/drawing/2014/main" id="{10F23140-9E59-4A36-8E3A-80865B21F217}"/>
              </a:ext>
            </a:extLst>
          </p:cNvPr>
          <p:cNvSpPr txBox="1"/>
          <p:nvPr/>
        </p:nvSpPr>
        <p:spPr>
          <a:xfrm>
            <a:off x="8161958" y="6163328"/>
            <a:ext cx="3929160" cy="1169551"/>
          </a:xfrm>
          <a:prstGeom prst="rect">
            <a:avLst/>
          </a:prstGeom>
          <a:noFill/>
        </p:spPr>
        <p:txBody>
          <a:bodyPr wrap="square">
            <a:spAutoFit/>
          </a:bodyPr>
          <a:lstStyle/>
          <a:p>
            <a:r>
              <a:rPr lang="en-US" sz="1400" dirty="0">
                <a:latin typeface="Calibri" panose="020F0502020204030204" pitchFamily="34" charset="0"/>
                <a:ea typeface="Calibri" panose="020F0502020204030204" pitchFamily="34" charset="0"/>
                <a:cs typeface="Times New Roman" panose="02020603050405020304" pitchFamily="18" charset="0"/>
              </a:rPr>
              <a:t>Cold‐water refuges (blue circles) under (a) current conditions and (b) a modeled 4°C warming scenario. Red circles indicate existing refuges likely to lose summer cold‐water habitat. </a:t>
            </a:r>
          </a:p>
          <a:p>
            <a:r>
              <a:rPr lang="en-US" sz="1400" dirty="0">
                <a:latin typeface="Calibri" panose="020F0502020204030204" pitchFamily="34" charset="0"/>
                <a:ea typeface="Calibri" panose="020F0502020204030204" pitchFamily="34" charset="0"/>
                <a:cs typeface="Times New Roman" panose="02020603050405020304" pitchFamily="18" charset="0"/>
              </a:rPr>
              <a:t>(Ebersole et al., 2020)</a:t>
            </a:r>
            <a:endParaRPr lang="en-US" sz="1400" dirty="0"/>
          </a:p>
        </p:txBody>
      </p:sp>
    </p:spTree>
    <p:extLst>
      <p:ext uri="{BB962C8B-B14F-4D97-AF65-F5344CB8AC3E}">
        <p14:creationId xmlns:p14="http://schemas.microsoft.com/office/powerpoint/2010/main" val="875955805"/>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B7597635-AE12-4F61-A4B8-AC0D064FD5C9}"/>
              </a:ext>
            </a:extLst>
          </p:cNvPr>
          <p:cNvPicPr>
            <a:picLocks noGrp="1" noChangeAspect="1"/>
          </p:cNvPicPr>
          <p:nvPr>
            <p:ph idx="1"/>
          </p:nvPr>
        </p:nvPicPr>
        <p:blipFill>
          <a:blip r:embed="rId3"/>
          <a:stretch>
            <a:fillRect/>
          </a:stretch>
        </p:blipFill>
        <p:spPr>
          <a:xfrm>
            <a:off x="7892423" y="359432"/>
            <a:ext cx="4828966" cy="3621724"/>
          </a:xfrm>
          <a:prstGeom prst="rect">
            <a:avLst/>
          </a:prstGeom>
        </p:spPr>
      </p:pic>
      <p:sp>
        <p:nvSpPr>
          <p:cNvPr id="4" name="AutoShape 2" descr="Image result for streambank restoration">
            <a:extLst>
              <a:ext uri="{FF2B5EF4-FFF2-40B4-BE49-F238E27FC236}">
                <a16:creationId xmlns:a16="http://schemas.microsoft.com/office/drawing/2014/main" id="{05986BC6-1A86-4234-B083-FA13CC44E0F1}"/>
              </a:ext>
            </a:extLst>
          </p:cNvPr>
          <p:cNvSpPr>
            <a:spLocks noChangeAspect="1" noChangeArrowheads="1"/>
          </p:cNvSpPr>
          <p:nvPr/>
        </p:nvSpPr>
        <p:spPr bwMode="auto">
          <a:xfrm>
            <a:off x="67564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Rectangle 5">
            <a:extLst>
              <a:ext uri="{FF2B5EF4-FFF2-40B4-BE49-F238E27FC236}">
                <a16:creationId xmlns:a16="http://schemas.microsoft.com/office/drawing/2014/main" id="{26B5C32B-6C24-4518-B370-B57E98A544E0}"/>
              </a:ext>
            </a:extLst>
          </p:cNvPr>
          <p:cNvSpPr/>
          <p:nvPr/>
        </p:nvSpPr>
        <p:spPr>
          <a:xfrm>
            <a:off x="1362269" y="351219"/>
            <a:ext cx="6049767" cy="2246769"/>
          </a:xfrm>
          <a:prstGeom prst="rect">
            <a:avLst/>
          </a:prstGeom>
        </p:spPr>
        <p:txBody>
          <a:bodyPr wrap="square">
            <a:spAutoFit/>
          </a:bodyPr>
          <a:lstStyle/>
          <a:p>
            <a:pPr lvl="0" algn="ctr"/>
            <a:r>
              <a:rPr lang="en-US" sz="3600" b="1" dirty="0">
                <a:solidFill>
                  <a:prstClr val="black"/>
                </a:solidFill>
              </a:rPr>
              <a:t>Resilience Strategies </a:t>
            </a:r>
          </a:p>
          <a:p>
            <a:pPr lvl="0" algn="ctr"/>
            <a:endParaRPr lang="en-US" sz="800" b="1" dirty="0">
              <a:solidFill>
                <a:prstClr val="black"/>
              </a:solidFill>
            </a:endParaRPr>
          </a:p>
          <a:p>
            <a:pPr marL="342900" indent="-342900">
              <a:buFont typeface="Arial" panose="020B0604020202020204" pitchFamily="34" charset="0"/>
              <a:buChar char="•"/>
            </a:pPr>
            <a:r>
              <a:rPr lang="en-US" sz="3200" dirty="0">
                <a:solidFill>
                  <a:prstClr val="black"/>
                </a:solidFill>
              </a:rPr>
              <a:t>Increase reproductive capacity</a:t>
            </a:r>
          </a:p>
          <a:p>
            <a:pPr marL="342900" indent="-342900">
              <a:buFont typeface="Arial" panose="020B0604020202020204" pitchFamily="34" charset="0"/>
              <a:buChar char="•"/>
            </a:pPr>
            <a:r>
              <a:rPr lang="en-US" sz="3200" dirty="0">
                <a:solidFill>
                  <a:prstClr val="black"/>
                </a:solidFill>
              </a:rPr>
              <a:t>Address other threats</a:t>
            </a:r>
          </a:p>
          <a:p>
            <a:pPr marL="342900" indent="-342900">
              <a:buFont typeface="Arial" panose="020B0604020202020204" pitchFamily="34" charset="0"/>
              <a:buChar char="•"/>
            </a:pPr>
            <a:r>
              <a:rPr lang="en-US" sz="3200" dirty="0">
                <a:solidFill>
                  <a:prstClr val="black"/>
                </a:solidFill>
              </a:rPr>
              <a:t>Improve ecosystem function</a:t>
            </a:r>
            <a:endParaRPr lang="en-US" dirty="0"/>
          </a:p>
        </p:txBody>
      </p:sp>
      <p:pic>
        <p:nvPicPr>
          <p:cNvPr id="7" name="Picture 6">
            <a:extLst>
              <a:ext uri="{FF2B5EF4-FFF2-40B4-BE49-F238E27FC236}">
                <a16:creationId xmlns:a16="http://schemas.microsoft.com/office/drawing/2014/main" id="{8D14E015-36C0-4AFF-948C-7E51D2360111}"/>
              </a:ext>
            </a:extLst>
          </p:cNvPr>
          <p:cNvPicPr>
            <a:picLocks noChangeAspect="1"/>
          </p:cNvPicPr>
          <p:nvPr/>
        </p:nvPicPr>
        <p:blipFill>
          <a:blip r:embed="rId4"/>
          <a:stretch>
            <a:fillRect/>
          </a:stretch>
        </p:blipFill>
        <p:spPr>
          <a:xfrm>
            <a:off x="419078" y="3070910"/>
            <a:ext cx="3668570" cy="3519067"/>
          </a:xfrm>
          <a:prstGeom prst="rect">
            <a:avLst/>
          </a:prstGeom>
        </p:spPr>
      </p:pic>
      <p:pic>
        <p:nvPicPr>
          <p:cNvPr id="9" name="Picture 8">
            <a:extLst>
              <a:ext uri="{FF2B5EF4-FFF2-40B4-BE49-F238E27FC236}">
                <a16:creationId xmlns:a16="http://schemas.microsoft.com/office/drawing/2014/main" id="{6D886960-CEA1-4797-B365-DCB65D3CEB01}"/>
              </a:ext>
            </a:extLst>
          </p:cNvPr>
          <p:cNvPicPr>
            <a:picLocks noChangeAspect="1"/>
          </p:cNvPicPr>
          <p:nvPr/>
        </p:nvPicPr>
        <p:blipFill>
          <a:blip r:embed="rId5"/>
          <a:stretch>
            <a:fillRect/>
          </a:stretch>
        </p:blipFill>
        <p:spPr>
          <a:xfrm>
            <a:off x="4468003" y="3070910"/>
            <a:ext cx="2973552" cy="4440936"/>
          </a:xfrm>
          <a:prstGeom prst="rect">
            <a:avLst/>
          </a:prstGeom>
        </p:spPr>
      </p:pic>
      <p:pic>
        <p:nvPicPr>
          <p:cNvPr id="10" name="Picture 9">
            <a:extLst>
              <a:ext uri="{FF2B5EF4-FFF2-40B4-BE49-F238E27FC236}">
                <a16:creationId xmlns:a16="http://schemas.microsoft.com/office/drawing/2014/main" id="{79FDC4CE-6CA0-4935-A073-BF5E45352494}"/>
              </a:ext>
            </a:extLst>
          </p:cNvPr>
          <p:cNvPicPr>
            <a:picLocks noChangeAspect="1"/>
          </p:cNvPicPr>
          <p:nvPr/>
        </p:nvPicPr>
        <p:blipFill>
          <a:blip r:embed="rId6"/>
          <a:stretch>
            <a:fillRect/>
          </a:stretch>
        </p:blipFill>
        <p:spPr>
          <a:xfrm>
            <a:off x="7892423" y="4227006"/>
            <a:ext cx="4379788" cy="3284840"/>
          </a:xfrm>
          <a:prstGeom prst="rect">
            <a:avLst/>
          </a:prstGeom>
        </p:spPr>
      </p:pic>
    </p:spTree>
    <p:extLst>
      <p:ext uri="{BB962C8B-B14F-4D97-AF65-F5344CB8AC3E}">
        <p14:creationId xmlns:p14="http://schemas.microsoft.com/office/powerpoint/2010/main" val="2765966589"/>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5B648D-0EF5-4188-A6B2-359FD1580723}"/>
              </a:ext>
            </a:extLst>
          </p:cNvPr>
          <p:cNvSpPr/>
          <p:nvPr/>
        </p:nvSpPr>
        <p:spPr>
          <a:xfrm>
            <a:off x="4143898" y="185243"/>
            <a:ext cx="7717420" cy="1631216"/>
          </a:xfrm>
          <a:prstGeom prst="rect">
            <a:avLst/>
          </a:prstGeom>
        </p:spPr>
        <p:txBody>
          <a:bodyPr wrap="square">
            <a:spAutoFit/>
          </a:bodyPr>
          <a:lstStyle/>
          <a:p>
            <a:pPr lvl="0"/>
            <a:r>
              <a:rPr lang="en-US" sz="3600" b="1" dirty="0">
                <a:solidFill>
                  <a:prstClr val="black"/>
                </a:solidFill>
              </a:rPr>
              <a:t>Transformation Strategies </a:t>
            </a:r>
          </a:p>
          <a:p>
            <a:pPr marL="342900" indent="-342900">
              <a:buFont typeface="Arial" panose="020B0604020202020204" pitchFamily="34" charset="0"/>
              <a:buChar char="•"/>
            </a:pPr>
            <a:r>
              <a:rPr lang="en-US" sz="3200" dirty="0">
                <a:solidFill>
                  <a:prstClr val="black"/>
                </a:solidFill>
              </a:rPr>
              <a:t>“Pre-store” to future conditions</a:t>
            </a:r>
          </a:p>
          <a:p>
            <a:pPr marL="342900" indent="-342900">
              <a:buFont typeface="Arial" panose="020B0604020202020204" pitchFamily="34" charset="0"/>
              <a:buChar char="•"/>
            </a:pPr>
            <a:r>
              <a:rPr lang="en-US" sz="3200" dirty="0">
                <a:solidFill>
                  <a:prstClr val="black"/>
                </a:solidFill>
              </a:rPr>
              <a:t>Provide for species movement</a:t>
            </a:r>
          </a:p>
        </p:txBody>
      </p:sp>
      <p:pic>
        <p:nvPicPr>
          <p:cNvPr id="6" name="Picture 5">
            <a:extLst>
              <a:ext uri="{FF2B5EF4-FFF2-40B4-BE49-F238E27FC236}">
                <a16:creationId xmlns:a16="http://schemas.microsoft.com/office/drawing/2014/main" id="{3FFC1C15-234D-4DED-A5E2-26D76415F29A}"/>
              </a:ext>
            </a:extLst>
          </p:cNvPr>
          <p:cNvPicPr>
            <a:picLocks noChangeAspect="1"/>
          </p:cNvPicPr>
          <p:nvPr/>
        </p:nvPicPr>
        <p:blipFill>
          <a:blip r:embed="rId3"/>
          <a:stretch>
            <a:fillRect/>
          </a:stretch>
        </p:blipFill>
        <p:spPr>
          <a:xfrm>
            <a:off x="8002607" y="1816459"/>
            <a:ext cx="4576575" cy="2810873"/>
          </a:xfrm>
          <a:prstGeom prst="rect">
            <a:avLst/>
          </a:prstGeom>
        </p:spPr>
      </p:pic>
      <p:pic>
        <p:nvPicPr>
          <p:cNvPr id="9" name="Picture 8">
            <a:extLst>
              <a:ext uri="{FF2B5EF4-FFF2-40B4-BE49-F238E27FC236}">
                <a16:creationId xmlns:a16="http://schemas.microsoft.com/office/drawing/2014/main" id="{3B793574-EF5B-4099-A2A5-B0457BE402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394" y="5166138"/>
            <a:ext cx="6123008" cy="2606262"/>
          </a:xfrm>
          <a:prstGeom prst="rect">
            <a:avLst/>
          </a:prstGeom>
        </p:spPr>
      </p:pic>
      <p:pic>
        <p:nvPicPr>
          <p:cNvPr id="11" name="Picture 10">
            <a:extLst>
              <a:ext uri="{FF2B5EF4-FFF2-40B4-BE49-F238E27FC236}">
                <a16:creationId xmlns:a16="http://schemas.microsoft.com/office/drawing/2014/main" id="{EF1AB8C7-DD78-4C59-984E-E158EEB80C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6031" y="1768135"/>
            <a:ext cx="5048160" cy="3350871"/>
          </a:xfrm>
          <a:prstGeom prst="rect">
            <a:avLst/>
          </a:prstGeom>
        </p:spPr>
      </p:pic>
      <p:pic>
        <p:nvPicPr>
          <p:cNvPr id="7" name="Picture 6">
            <a:extLst>
              <a:ext uri="{FF2B5EF4-FFF2-40B4-BE49-F238E27FC236}">
                <a16:creationId xmlns:a16="http://schemas.microsoft.com/office/drawing/2014/main" id="{758C7C1D-7D91-46ED-B715-97551640275D}"/>
              </a:ext>
            </a:extLst>
          </p:cNvPr>
          <p:cNvPicPr>
            <a:picLocks noChangeAspect="1"/>
          </p:cNvPicPr>
          <p:nvPr/>
        </p:nvPicPr>
        <p:blipFill rotWithShape="1">
          <a:blip r:embed="rId6"/>
          <a:srcRect b="21423"/>
          <a:stretch/>
        </p:blipFill>
        <p:spPr>
          <a:xfrm>
            <a:off x="7995386" y="4649004"/>
            <a:ext cx="5299937" cy="3123396"/>
          </a:xfrm>
          <a:prstGeom prst="rect">
            <a:avLst/>
          </a:prstGeom>
        </p:spPr>
      </p:pic>
    </p:spTree>
    <p:extLst>
      <p:ext uri="{BB962C8B-B14F-4D97-AF65-F5344CB8AC3E}">
        <p14:creationId xmlns:p14="http://schemas.microsoft.com/office/powerpoint/2010/main" val="1463465553"/>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36B44D6-B831-4C34-88F3-7361FAB575F3}"/>
              </a:ext>
            </a:extLst>
          </p:cNvPr>
          <p:cNvSpPr txBox="1"/>
          <p:nvPr/>
        </p:nvSpPr>
        <p:spPr>
          <a:xfrm>
            <a:off x="4541597" y="545495"/>
            <a:ext cx="4734406" cy="646331"/>
          </a:xfrm>
          <a:prstGeom prst="rect">
            <a:avLst/>
          </a:prstGeom>
          <a:noFill/>
        </p:spPr>
        <p:txBody>
          <a:bodyPr wrap="square">
            <a:spAutoFit/>
          </a:bodyPr>
          <a:lstStyle/>
          <a:p>
            <a:pPr algn="ctr"/>
            <a:r>
              <a:rPr lang="en-US" sz="3600" b="1" dirty="0">
                <a:latin typeface="+mj-lt"/>
                <a:ea typeface="Calibri" panose="020F0502020204030204" pitchFamily="34" charset="0"/>
                <a:cs typeface="Times New Roman" panose="02020603050405020304" pitchFamily="18" charset="0"/>
              </a:rPr>
              <a:t>Climate Corridors</a:t>
            </a:r>
            <a:endParaRPr lang="en-US" sz="3600" b="1" dirty="0">
              <a:latin typeface="+mj-lt"/>
            </a:endParaRPr>
          </a:p>
        </p:txBody>
      </p:sp>
      <p:pic>
        <p:nvPicPr>
          <p:cNvPr id="2050" name="Picture 2">
            <a:extLst>
              <a:ext uri="{FF2B5EF4-FFF2-40B4-BE49-F238E27FC236}">
                <a16:creationId xmlns:a16="http://schemas.microsoft.com/office/drawing/2014/main" id="{7F2639F4-9ADD-4276-B7E5-023FDA295E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6589" y="4441111"/>
            <a:ext cx="3112995" cy="311299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807EF711-ABFF-4B04-B972-ED8AFF97A4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7355" y="1558498"/>
            <a:ext cx="5514317" cy="271214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3AF33DB-37AD-4AC9-A5FF-A6DD99ABA7AC}"/>
              </a:ext>
            </a:extLst>
          </p:cNvPr>
          <p:cNvSpPr txBox="1"/>
          <p:nvPr/>
        </p:nvSpPr>
        <p:spPr>
          <a:xfrm>
            <a:off x="12035572" y="4287947"/>
            <a:ext cx="996100" cy="246221"/>
          </a:xfrm>
          <a:prstGeom prst="rect">
            <a:avLst/>
          </a:prstGeom>
          <a:noFill/>
        </p:spPr>
        <p:txBody>
          <a:bodyPr wrap="square">
            <a:spAutoFit/>
          </a:bodyPr>
          <a:lstStyle/>
          <a:p>
            <a:pPr algn="r"/>
            <a:r>
              <a:rPr lang="en-US" sz="1000" dirty="0">
                <a:cs typeface="Times New Roman" panose="02020603050405020304" pitchFamily="18" charset="0"/>
              </a:rPr>
              <a:t>(USDA)</a:t>
            </a:r>
          </a:p>
        </p:txBody>
      </p:sp>
      <p:sp>
        <p:nvSpPr>
          <p:cNvPr id="9" name="TextBox 8">
            <a:extLst>
              <a:ext uri="{FF2B5EF4-FFF2-40B4-BE49-F238E27FC236}">
                <a16:creationId xmlns:a16="http://schemas.microsoft.com/office/drawing/2014/main" id="{C3503E70-4427-41C8-84AF-F1B57869AC35}"/>
              </a:ext>
            </a:extLst>
          </p:cNvPr>
          <p:cNvSpPr txBox="1"/>
          <p:nvPr/>
        </p:nvSpPr>
        <p:spPr>
          <a:xfrm>
            <a:off x="4843838" y="7307885"/>
            <a:ext cx="996100" cy="246221"/>
          </a:xfrm>
          <a:prstGeom prst="rect">
            <a:avLst/>
          </a:prstGeom>
          <a:noFill/>
        </p:spPr>
        <p:txBody>
          <a:bodyPr wrap="square">
            <a:spAutoFit/>
          </a:bodyPr>
          <a:lstStyle/>
          <a:p>
            <a:pPr algn="ctr"/>
            <a:r>
              <a:rPr lang="en-US" sz="1000" dirty="0">
                <a:cs typeface="Times New Roman" panose="02020603050405020304" pitchFamily="18" charset="0"/>
              </a:rPr>
              <a:t>(USDA)</a:t>
            </a:r>
          </a:p>
        </p:txBody>
      </p:sp>
      <p:pic>
        <p:nvPicPr>
          <p:cNvPr id="2054" name="Picture 6">
            <a:extLst>
              <a:ext uri="{FF2B5EF4-FFF2-40B4-BE49-F238E27FC236}">
                <a16:creationId xmlns:a16="http://schemas.microsoft.com/office/drawing/2014/main" id="{94598237-B084-485C-93CF-5E2CCAEE38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929" y="1509413"/>
            <a:ext cx="5514317" cy="271214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AEE296B-F65C-4B8F-9838-0B07A16F2BAA}"/>
              </a:ext>
            </a:extLst>
          </p:cNvPr>
          <p:cNvSpPr txBox="1"/>
          <p:nvPr/>
        </p:nvSpPr>
        <p:spPr>
          <a:xfrm>
            <a:off x="5304146" y="4262604"/>
            <a:ext cx="996100" cy="246221"/>
          </a:xfrm>
          <a:prstGeom prst="rect">
            <a:avLst/>
          </a:prstGeom>
          <a:noFill/>
        </p:spPr>
        <p:txBody>
          <a:bodyPr wrap="square">
            <a:spAutoFit/>
          </a:bodyPr>
          <a:lstStyle/>
          <a:p>
            <a:pPr algn="r"/>
            <a:r>
              <a:rPr lang="en-US" sz="1000" dirty="0">
                <a:cs typeface="Times New Roman" panose="02020603050405020304" pitchFamily="18" charset="0"/>
              </a:rPr>
              <a:t>(USDA)</a:t>
            </a:r>
          </a:p>
        </p:txBody>
      </p:sp>
      <p:sp>
        <p:nvSpPr>
          <p:cNvPr id="13" name="TextBox 12">
            <a:extLst>
              <a:ext uri="{FF2B5EF4-FFF2-40B4-BE49-F238E27FC236}">
                <a16:creationId xmlns:a16="http://schemas.microsoft.com/office/drawing/2014/main" id="{078CDF92-67CA-4E24-97E4-7E3AF60AB6C9}"/>
              </a:ext>
            </a:extLst>
          </p:cNvPr>
          <p:cNvSpPr txBox="1"/>
          <p:nvPr/>
        </p:nvSpPr>
        <p:spPr>
          <a:xfrm>
            <a:off x="10672886" y="7394449"/>
            <a:ext cx="1533307" cy="246221"/>
          </a:xfrm>
          <a:prstGeom prst="rect">
            <a:avLst/>
          </a:prstGeom>
          <a:noFill/>
        </p:spPr>
        <p:txBody>
          <a:bodyPr wrap="square">
            <a:spAutoFit/>
          </a:bodyPr>
          <a:lstStyle/>
          <a:p>
            <a:pPr algn="r"/>
            <a:r>
              <a:rPr lang="en-US" sz="1000" dirty="0">
                <a:cs typeface="Times New Roman" panose="02020603050405020304" pitchFamily="18" charset="0"/>
              </a:rPr>
              <a:t>(John McLane)</a:t>
            </a:r>
          </a:p>
        </p:txBody>
      </p:sp>
      <p:pic>
        <p:nvPicPr>
          <p:cNvPr id="3" name="Picture 2">
            <a:extLst>
              <a:ext uri="{FF2B5EF4-FFF2-40B4-BE49-F238E27FC236}">
                <a16:creationId xmlns:a16="http://schemas.microsoft.com/office/drawing/2014/main" id="{FEC1AD40-7778-4112-8A46-D50328B9E4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42833" y="4600767"/>
            <a:ext cx="3863360" cy="2793682"/>
          </a:xfrm>
          <a:prstGeom prst="rect">
            <a:avLst/>
          </a:prstGeom>
        </p:spPr>
      </p:pic>
    </p:spTree>
    <p:extLst>
      <p:ext uri="{BB962C8B-B14F-4D97-AF65-F5344CB8AC3E}">
        <p14:creationId xmlns:p14="http://schemas.microsoft.com/office/powerpoint/2010/main" val="3606391743"/>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28E4B20-9EA4-42D1-9773-89E61C4DDCD2}"/>
              </a:ext>
            </a:extLst>
          </p:cNvPr>
          <p:cNvPicPr>
            <a:picLocks noGrp="1" noChangeAspect="1"/>
          </p:cNvPicPr>
          <p:nvPr>
            <p:ph idx="1"/>
          </p:nvPr>
        </p:nvPicPr>
        <p:blipFill rotWithShape="1">
          <a:blip r:embed="rId3"/>
          <a:srcRect b="5118"/>
          <a:stretch/>
        </p:blipFill>
        <p:spPr>
          <a:xfrm>
            <a:off x="1257299" y="1819840"/>
            <a:ext cx="6295805" cy="4047450"/>
          </a:xfrm>
          <a:prstGeom prst="rect">
            <a:avLst/>
          </a:prstGeom>
        </p:spPr>
      </p:pic>
      <p:sp>
        <p:nvSpPr>
          <p:cNvPr id="5" name="TextBox 4">
            <a:extLst>
              <a:ext uri="{FF2B5EF4-FFF2-40B4-BE49-F238E27FC236}">
                <a16:creationId xmlns:a16="http://schemas.microsoft.com/office/drawing/2014/main" id="{C73B7293-CD09-4CB6-8C90-42477AF5A802}"/>
              </a:ext>
            </a:extLst>
          </p:cNvPr>
          <p:cNvSpPr txBox="1"/>
          <p:nvPr/>
        </p:nvSpPr>
        <p:spPr>
          <a:xfrm>
            <a:off x="5478559" y="5876250"/>
            <a:ext cx="2074545" cy="320857"/>
          </a:xfrm>
          <a:prstGeom prst="rect">
            <a:avLst/>
          </a:prstGeom>
          <a:noFill/>
        </p:spPr>
        <p:txBody>
          <a:bodyPr wrap="square" rtlCol="0">
            <a:spAutoFit/>
          </a:bodyPr>
          <a:lstStyle>
            <a:defPPr>
              <a:defRPr lang="en-US"/>
            </a:defPPr>
            <a:lvl1pPr marL="0" algn="l" defTabSz="1358239" rtl="0" eaLnBrk="1" latinLnBrk="0" hangingPunct="1">
              <a:defRPr sz="2667" kern="1200">
                <a:solidFill>
                  <a:schemeClr val="tx1"/>
                </a:solidFill>
                <a:latin typeface="+mn-lt"/>
                <a:ea typeface="+mn-ea"/>
                <a:cs typeface="+mn-cs"/>
              </a:defRPr>
            </a:lvl1pPr>
            <a:lvl2pPr marL="679119" algn="l" defTabSz="1358239" rtl="0" eaLnBrk="1" latinLnBrk="0" hangingPunct="1">
              <a:defRPr sz="2667" kern="1200">
                <a:solidFill>
                  <a:schemeClr val="tx1"/>
                </a:solidFill>
                <a:latin typeface="+mn-lt"/>
                <a:ea typeface="+mn-ea"/>
                <a:cs typeface="+mn-cs"/>
              </a:defRPr>
            </a:lvl2pPr>
            <a:lvl3pPr marL="1358239" algn="l" defTabSz="1358239" rtl="0" eaLnBrk="1" latinLnBrk="0" hangingPunct="1">
              <a:defRPr sz="2667" kern="1200">
                <a:solidFill>
                  <a:schemeClr val="tx1"/>
                </a:solidFill>
                <a:latin typeface="+mn-lt"/>
                <a:ea typeface="+mn-ea"/>
                <a:cs typeface="+mn-cs"/>
              </a:defRPr>
            </a:lvl3pPr>
            <a:lvl4pPr marL="2037360" algn="l" defTabSz="1358239" rtl="0" eaLnBrk="1" latinLnBrk="0" hangingPunct="1">
              <a:defRPr sz="2667" kern="1200">
                <a:solidFill>
                  <a:schemeClr val="tx1"/>
                </a:solidFill>
                <a:latin typeface="+mn-lt"/>
                <a:ea typeface="+mn-ea"/>
                <a:cs typeface="+mn-cs"/>
              </a:defRPr>
            </a:lvl4pPr>
            <a:lvl5pPr marL="2716480" algn="l" defTabSz="1358239" rtl="0" eaLnBrk="1" latinLnBrk="0" hangingPunct="1">
              <a:defRPr sz="2667" kern="1200">
                <a:solidFill>
                  <a:schemeClr val="tx1"/>
                </a:solidFill>
                <a:latin typeface="+mn-lt"/>
                <a:ea typeface="+mn-ea"/>
                <a:cs typeface="+mn-cs"/>
              </a:defRPr>
            </a:lvl5pPr>
            <a:lvl6pPr marL="3395600" algn="l" defTabSz="1358239" rtl="0" eaLnBrk="1" latinLnBrk="0" hangingPunct="1">
              <a:defRPr sz="2667" kern="1200">
                <a:solidFill>
                  <a:schemeClr val="tx1"/>
                </a:solidFill>
                <a:latin typeface="+mn-lt"/>
                <a:ea typeface="+mn-ea"/>
                <a:cs typeface="+mn-cs"/>
              </a:defRPr>
            </a:lvl6pPr>
            <a:lvl7pPr marL="4074719" algn="l" defTabSz="1358239" rtl="0" eaLnBrk="1" latinLnBrk="0" hangingPunct="1">
              <a:defRPr sz="2667" kern="1200">
                <a:solidFill>
                  <a:schemeClr val="tx1"/>
                </a:solidFill>
                <a:latin typeface="+mn-lt"/>
                <a:ea typeface="+mn-ea"/>
                <a:cs typeface="+mn-cs"/>
              </a:defRPr>
            </a:lvl7pPr>
            <a:lvl8pPr marL="4753840" algn="l" defTabSz="1358239" rtl="0" eaLnBrk="1" latinLnBrk="0" hangingPunct="1">
              <a:defRPr sz="2667" kern="1200">
                <a:solidFill>
                  <a:schemeClr val="tx1"/>
                </a:solidFill>
                <a:latin typeface="+mn-lt"/>
                <a:ea typeface="+mn-ea"/>
                <a:cs typeface="+mn-cs"/>
              </a:defRPr>
            </a:lvl8pPr>
            <a:lvl9pPr marL="5432959" algn="l" defTabSz="1358239" rtl="0" eaLnBrk="1" latinLnBrk="0" hangingPunct="1">
              <a:defRPr sz="2667" kern="1200">
                <a:solidFill>
                  <a:schemeClr val="tx1"/>
                </a:solidFill>
                <a:latin typeface="+mn-lt"/>
                <a:ea typeface="+mn-ea"/>
                <a:cs typeface="+mn-cs"/>
              </a:defRPr>
            </a:lvl9pPr>
          </a:lstStyle>
          <a:p>
            <a:r>
              <a:rPr lang="en-US" sz="1485" dirty="0"/>
              <a:t>Thompson et al. 2020</a:t>
            </a:r>
          </a:p>
        </p:txBody>
      </p:sp>
      <p:sp>
        <p:nvSpPr>
          <p:cNvPr id="2" name="Rectangle 1">
            <a:extLst>
              <a:ext uri="{FF2B5EF4-FFF2-40B4-BE49-F238E27FC236}">
                <a16:creationId xmlns:a16="http://schemas.microsoft.com/office/drawing/2014/main" id="{529E3A46-DA2D-4993-87DD-2C896A94429B}"/>
              </a:ext>
            </a:extLst>
          </p:cNvPr>
          <p:cNvSpPr/>
          <p:nvPr/>
        </p:nvSpPr>
        <p:spPr>
          <a:xfrm>
            <a:off x="7817485" y="1974843"/>
            <a:ext cx="5121276" cy="4031873"/>
          </a:xfrm>
          <a:prstGeom prst="rect">
            <a:avLst/>
          </a:prstGeom>
        </p:spPr>
        <p:txBody>
          <a:bodyPr wrap="square">
            <a:spAutoFit/>
          </a:bodyPr>
          <a:lstStyle>
            <a:defPPr>
              <a:defRPr lang="en-US"/>
            </a:defPPr>
            <a:lvl1pPr marL="0" algn="l" defTabSz="1358239" rtl="0" eaLnBrk="1" latinLnBrk="0" hangingPunct="1">
              <a:defRPr sz="2667" kern="1200">
                <a:solidFill>
                  <a:schemeClr val="tx1"/>
                </a:solidFill>
                <a:latin typeface="+mn-lt"/>
                <a:ea typeface="+mn-ea"/>
                <a:cs typeface="+mn-cs"/>
              </a:defRPr>
            </a:lvl1pPr>
            <a:lvl2pPr marL="679119" algn="l" defTabSz="1358239" rtl="0" eaLnBrk="1" latinLnBrk="0" hangingPunct="1">
              <a:defRPr sz="2667" kern="1200">
                <a:solidFill>
                  <a:schemeClr val="tx1"/>
                </a:solidFill>
                <a:latin typeface="+mn-lt"/>
                <a:ea typeface="+mn-ea"/>
                <a:cs typeface="+mn-cs"/>
              </a:defRPr>
            </a:lvl2pPr>
            <a:lvl3pPr marL="1358239" algn="l" defTabSz="1358239" rtl="0" eaLnBrk="1" latinLnBrk="0" hangingPunct="1">
              <a:defRPr sz="2667" kern="1200">
                <a:solidFill>
                  <a:schemeClr val="tx1"/>
                </a:solidFill>
                <a:latin typeface="+mn-lt"/>
                <a:ea typeface="+mn-ea"/>
                <a:cs typeface="+mn-cs"/>
              </a:defRPr>
            </a:lvl3pPr>
            <a:lvl4pPr marL="2037360" algn="l" defTabSz="1358239" rtl="0" eaLnBrk="1" latinLnBrk="0" hangingPunct="1">
              <a:defRPr sz="2667" kern="1200">
                <a:solidFill>
                  <a:schemeClr val="tx1"/>
                </a:solidFill>
                <a:latin typeface="+mn-lt"/>
                <a:ea typeface="+mn-ea"/>
                <a:cs typeface="+mn-cs"/>
              </a:defRPr>
            </a:lvl4pPr>
            <a:lvl5pPr marL="2716480" algn="l" defTabSz="1358239" rtl="0" eaLnBrk="1" latinLnBrk="0" hangingPunct="1">
              <a:defRPr sz="2667" kern="1200">
                <a:solidFill>
                  <a:schemeClr val="tx1"/>
                </a:solidFill>
                <a:latin typeface="+mn-lt"/>
                <a:ea typeface="+mn-ea"/>
                <a:cs typeface="+mn-cs"/>
              </a:defRPr>
            </a:lvl5pPr>
            <a:lvl6pPr marL="3395600" algn="l" defTabSz="1358239" rtl="0" eaLnBrk="1" latinLnBrk="0" hangingPunct="1">
              <a:defRPr sz="2667" kern="1200">
                <a:solidFill>
                  <a:schemeClr val="tx1"/>
                </a:solidFill>
                <a:latin typeface="+mn-lt"/>
                <a:ea typeface="+mn-ea"/>
                <a:cs typeface="+mn-cs"/>
              </a:defRPr>
            </a:lvl6pPr>
            <a:lvl7pPr marL="4074719" algn="l" defTabSz="1358239" rtl="0" eaLnBrk="1" latinLnBrk="0" hangingPunct="1">
              <a:defRPr sz="2667" kern="1200">
                <a:solidFill>
                  <a:schemeClr val="tx1"/>
                </a:solidFill>
                <a:latin typeface="+mn-lt"/>
                <a:ea typeface="+mn-ea"/>
                <a:cs typeface="+mn-cs"/>
              </a:defRPr>
            </a:lvl7pPr>
            <a:lvl8pPr marL="4753840" algn="l" defTabSz="1358239" rtl="0" eaLnBrk="1" latinLnBrk="0" hangingPunct="1">
              <a:defRPr sz="2667" kern="1200">
                <a:solidFill>
                  <a:schemeClr val="tx1"/>
                </a:solidFill>
                <a:latin typeface="+mn-lt"/>
                <a:ea typeface="+mn-ea"/>
                <a:cs typeface="+mn-cs"/>
              </a:defRPr>
            </a:lvl8pPr>
            <a:lvl9pPr marL="5432959" algn="l" defTabSz="1358239" rtl="0" eaLnBrk="1" latinLnBrk="0" hangingPunct="1">
              <a:defRPr sz="2667" kern="1200">
                <a:solidFill>
                  <a:schemeClr val="tx1"/>
                </a:solidFill>
                <a:latin typeface="+mn-lt"/>
                <a:ea typeface="+mn-ea"/>
                <a:cs typeface="+mn-cs"/>
              </a:defRPr>
            </a:lvl9pPr>
          </a:lstStyle>
          <a:p>
            <a:pPr marL="249638" indent="-249638">
              <a:spcAft>
                <a:spcPts val="1238"/>
              </a:spcAft>
              <a:buFont typeface="Arial" panose="020B0604020202020204" pitchFamily="34" charset="0"/>
              <a:buChar char="•"/>
            </a:pPr>
            <a:r>
              <a:rPr lang="en-US" sz="2400" dirty="0">
                <a:solidFill>
                  <a:prstClr val="black"/>
                </a:solidFill>
                <a:latin typeface="Arial" panose="020B0604020202020204" pitchFamily="34" charset="0"/>
                <a:cs typeface="Arial" panose="020B0604020202020204" pitchFamily="34" charset="0"/>
              </a:rPr>
              <a:t>Apply dredged or pumped sediment to raise marsh elevation</a:t>
            </a:r>
          </a:p>
          <a:p>
            <a:pPr marL="249638" indent="-249638">
              <a:spcAft>
                <a:spcPts val="1238"/>
              </a:spcAft>
              <a:buFont typeface="Arial" panose="020B0604020202020204" pitchFamily="34" charset="0"/>
              <a:buChar char="•"/>
            </a:pPr>
            <a:r>
              <a:rPr lang="en-US" sz="2400" dirty="0">
                <a:solidFill>
                  <a:prstClr val="black"/>
                </a:solidFill>
                <a:latin typeface="Arial" panose="020B0604020202020204" pitchFamily="34" charset="0"/>
                <a:cs typeface="Arial" panose="020B0604020202020204" pitchFamily="34" charset="0"/>
              </a:rPr>
              <a:t>Restore vegetation</a:t>
            </a:r>
          </a:p>
          <a:p>
            <a:pPr marL="249638" indent="-249638">
              <a:spcAft>
                <a:spcPts val="1238"/>
              </a:spcAft>
              <a:buFont typeface="Arial" panose="020B0604020202020204" pitchFamily="34" charset="0"/>
              <a:buChar char="•"/>
            </a:pPr>
            <a:r>
              <a:rPr lang="en-US" sz="2400" dirty="0">
                <a:solidFill>
                  <a:prstClr val="black"/>
                </a:solidFill>
                <a:latin typeface="Arial" panose="020B0604020202020204" pitchFamily="34" charset="0"/>
                <a:cs typeface="Arial" panose="020B0604020202020204" pitchFamily="34" charset="0"/>
              </a:rPr>
              <a:t>Control invasive species that damage marsh</a:t>
            </a:r>
          </a:p>
          <a:p>
            <a:pPr marL="249638" indent="-249638">
              <a:spcAft>
                <a:spcPts val="1238"/>
              </a:spcAft>
              <a:buFont typeface="Arial" panose="020B0604020202020204" pitchFamily="34" charset="0"/>
              <a:buChar char="•"/>
            </a:pPr>
            <a:r>
              <a:rPr lang="en-US" sz="2400" dirty="0">
                <a:solidFill>
                  <a:prstClr val="black"/>
                </a:solidFill>
                <a:latin typeface="Arial" panose="020B0604020202020204" pitchFamily="34" charset="0"/>
                <a:cs typeface="Arial" panose="020B0604020202020204" pitchFamily="34" charset="0"/>
              </a:rPr>
              <a:t>Acquire lands within current boundary that will persist as marsh</a:t>
            </a:r>
          </a:p>
          <a:p>
            <a:pPr marL="249638" indent="-249638">
              <a:spcAft>
                <a:spcPts val="1238"/>
              </a:spcAft>
              <a:buFont typeface="Arial" panose="020B0604020202020204" pitchFamily="34" charset="0"/>
              <a:buChar char="•"/>
            </a:pPr>
            <a:r>
              <a:rPr lang="en-US" sz="2400" dirty="0">
                <a:solidFill>
                  <a:prstClr val="black"/>
                </a:solidFill>
                <a:latin typeface="Arial" panose="020B0604020202020204" pitchFamily="34" charset="0"/>
                <a:cs typeface="Arial" panose="020B0604020202020204" pitchFamily="34" charset="0"/>
              </a:rPr>
              <a:t>Expand refuge boundaries</a:t>
            </a:r>
          </a:p>
        </p:txBody>
      </p:sp>
      <p:pic>
        <p:nvPicPr>
          <p:cNvPr id="3" name="Picture 2">
            <a:extLst>
              <a:ext uri="{FF2B5EF4-FFF2-40B4-BE49-F238E27FC236}">
                <a16:creationId xmlns:a16="http://schemas.microsoft.com/office/drawing/2014/main" id="{55AC5C1A-2A8B-42C8-9706-78B526683D28}"/>
              </a:ext>
            </a:extLst>
          </p:cNvPr>
          <p:cNvPicPr>
            <a:picLocks noChangeAspect="1"/>
          </p:cNvPicPr>
          <p:nvPr/>
        </p:nvPicPr>
        <p:blipFill>
          <a:blip r:embed="rId4"/>
          <a:stretch>
            <a:fillRect/>
          </a:stretch>
        </p:blipFill>
        <p:spPr>
          <a:xfrm>
            <a:off x="2193516" y="736503"/>
            <a:ext cx="9430567" cy="719238"/>
          </a:xfrm>
          <a:prstGeom prst="rect">
            <a:avLst/>
          </a:prstGeom>
        </p:spPr>
      </p:pic>
    </p:spTree>
    <p:extLst>
      <p:ext uri="{BB962C8B-B14F-4D97-AF65-F5344CB8AC3E}">
        <p14:creationId xmlns:p14="http://schemas.microsoft.com/office/powerpoint/2010/main" val="4206333192"/>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74048" y="302309"/>
            <a:ext cx="6669503" cy="869746"/>
          </a:xfrm>
        </p:spPr>
        <p:txBody>
          <a:bodyPr/>
          <a:lstStyle/>
          <a:p>
            <a:r>
              <a:rPr lang="en-US" sz="3600" dirty="0"/>
              <a:t>What YOU Can Do</a:t>
            </a:r>
          </a:p>
        </p:txBody>
      </p:sp>
      <p:sp>
        <p:nvSpPr>
          <p:cNvPr id="3" name="Content Placeholder 2"/>
          <p:cNvSpPr>
            <a:spLocks noGrp="1"/>
          </p:cNvSpPr>
          <p:nvPr>
            <p:ph idx="1"/>
          </p:nvPr>
        </p:nvSpPr>
        <p:spPr>
          <a:xfrm>
            <a:off x="2469909" y="1491917"/>
            <a:ext cx="5555849" cy="6112651"/>
          </a:xfrm>
        </p:spPr>
        <p:txBody>
          <a:bodyPr>
            <a:noAutofit/>
          </a:bodyPr>
          <a:lstStyle/>
          <a:p>
            <a:r>
              <a:rPr lang="en-US" sz="3200" dirty="0"/>
              <a:t>Personal climate footprint</a:t>
            </a:r>
          </a:p>
          <a:p>
            <a:r>
              <a:rPr lang="en-US" sz="3200" dirty="0"/>
              <a:t>Political Action: Support climate action at the local, state and federal level</a:t>
            </a:r>
          </a:p>
          <a:p>
            <a:r>
              <a:rPr lang="en-US" sz="3200" dirty="0"/>
              <a:t>Work locally to support climate resilience</a:t>
            </a:r>
          </a:p>
          <a:p>
            <a:pPr lvl="1"/>
            <a:r>
              <a:rPr lang="en-US" sz="2800" dirty="0"/>
              <a:t>Pollinator habitat</a:t>
            </a:r>
          </a:p>
          <a:p>
            <a:pPr lvl="1"/>
            <a:r>
              <a:rPr lang="en-US" sz="2800" dirty="0"/>
              <a:t>Ecosystem restoration</a:t>
            </a:r>
          </a:p>
          <a:p>
            <a:pPr lvl="1"/>
            <a:r>
              <a:rPr lang="en-US" sz="2800" dirty="0"/>
              <a:t>Land protection</a:t>
            </a:r>
          </a:p>
          <a:p>
            <a:pPr lvl="1"/>
            <a:r>
              <a:rPr lang="en-US" sz="2800" dirty="0"/>
              <a:t>Tree planting</a:t>
            </a:r>
          </a:p>
        </p:txBody>
      </p:sp>
      <p:pic>
        <p:nvPicPr>
          <p:cNvPr id="4" name="Picture 3">
            <a:extLst>
              <a:ext uri="{FF2B5EF4-FFF2-40B4-BE49-F238E27FC236}">
                <a16:creationId xmlns:a16="http://schemas.microsoft.com/office/drawing/2014/main" id="{4CCE86C1-260E-48C6-8DB5-2989548BD2A8}"/>
              </a:ext>
            </a:extLst>
          </p:cNvPr>
          <p:cNvPicPr>
            <a:picLocks noChangeAspect="1"/>
          </p:cNvPicPr>
          <p:nvPr/>
        </p:nvPicPr>
        <p:blipFill rotWithShape="1">
          <a:blip r:embed="rId3"/>
          <a:srcRect t="5796" b="7363"/>
          <a:stretch/>
        </p:blipFill>
        <p:spPr>
          <a:xfrm>
            <a:off x="8743647" y="1491916"/>
            <a:ext cx="2934183" cy="1911042"/>
          </a:xfrm>
          <a:prstGeom prst="rect">
            <a:avLst/>
          </a:prstGeom>
        </p:spPr>
      </p:pic>
      <p:pic>
        <p:nvPicPr>
          <p:cNvPr id="5" name="Picture 4">
            <a:extLst>
              <a:ext uri="{FF2B5EF4-FFF2-40B4-BE49-F238E27FC236}">
                <a16:creationId xmlns:a16="http://schemas.microsoft.com/office/drawing/2014/main" id="{8B47EC18-39D6-42A5-B524-3CCBC899F09D}"/>
              </a:ext>
            </a:extLst>
          </p:cNvPr>
          <p:cNvPicPr>
            <a:picLocks noChangeAspect="1"/>
          </p:cNvPicPr>
          <p:nvPr/>
        </p:nvPicPr>
        <p:blipFill>
          <a:blip r:embed="rId4"/>
          <a:stretch>
            <a:fillRect/>
          </a:stretch>
        </p:blipFill>
        <p:spPr>
          <a:xfrm>
            <a:off x="8743646" y="5392076"/>
            <a:ext cx="2934182" cy="1643142"/>
          </a:xfrm>
          <a:prstGeom prst="rect">
            <a:avLst/>
          </a:prstGeom>
        </p:spPr>
      </p:pic>
      <p:pic>
        <p:nvPicPr>
          <p:cNvPr id="7" name="Picture 6">
            <a:extLst>
              <a:ext uri="{FF2B5EF4-FFF2-40B4-BE49-F238E27FC236}">
                <a16:creationId xmlns:a16="http://schemas.microsoft.com/office/drawing/2014/main" id="{1F5066EB-64C5-4AFB-AE20-0AF50EE8136D}"/>
              </a:ext>
            </a:extLst>
          </p:cNvPr>
          <p:cNvPicPr>
            <a:picLocks noChangeAspect="1"/>
          </p:cNvPicPr>
          <p:nvPr/>
        </p:nvPicPr>
        <p:blipFill rotWithShape="1">
          <a:blip r:embed="rId5"/>
          <a:srcRect b="22905"/>
          <a:stretch/>
        </p:blipFill>
        <p:spPr>
          <a:xfrm>
            <a:off x="8743646" y="3549232"/>
            <a:ext cx="2934183" cy="1696570"/>
          </a:xfrm>
          <a:prstGeom prst="rect">
            <a:avLst/>
          </a:prstGeom>
        </p:spPr>
      </p:pic>
    </p:spTree>
    <p:extLst>
      <p:ext uri="{BB962C8B-B14F-4D97-AF65-F5344CB8AC3E}">
        <p14:creationId xmlns:p14="http://schemas.microsoft.com/office/powerpoint/2010/main" val="21264411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11DDA-A3D9-4478-8FBC-B5711E28C808}"/>
              </a:ext>
            </a:extLst>
          </p:cNvPr>
          <p:cNvSpPr>
            <a:spLocks noGrp="1"/>
          </p:cNvSpPr>
          <p:nvPr>
            <p:ph type="title"/>
          </p:nvPr>
        </p:nvSpPr>
        <p:spPr/>
        <p:txBody>
          <a:bodyPr/>
          <a:lstStyle/>
          <a:p>
            <a:r>
              <a:rPr lang="en-US" sz="3600" u="sng" dirty="0"/>
              <a:t>For more information</a:t>
            </a:r>
            <a:r>
              <a:rPr lang="en-US" sz="3600" dirty="0"/>
              <a:t>:</a:t>
            </a:r>
          </a:p>
        </p:txBody>
      </p:sp>
      <p:sp>
        <p:nvSpPr>
          <p:cNvPr id="5" name="TextBox 4">
            <a:extLst>
              <a:ext uri="{FF2B5EF4-FFF2-40B4-BE49-F238E27FC236}">
                <a16:creationId xmlns:a16="http://schemas.microsoft.com/office/drawing/2014/main" id="{196A5FE1-5F4C-4058-AFCE-D63A4F508E59}"/>
              </a:ext>
            </a:extLst>
          </p:cNvPr>
          <p:cNvSpPr txBox="1"/>
          <p:nvPr/>
        </p:nvSpPr>
        <p:spPr>
          <a:xfrm>
            <a:off x="2717801" y="1502540"/>
            <a:ext cx="9051925" cy="5683607"/>
          </a:xfrm>
          <a:prstGeom prst="rect">
            <a:avLst/>
          </a:prstGeom>
          <a:solidFill>
            <a:schemeClr val="bg1"/>
          </a:solidFill>
        </p:spPr>
        <p:txBody>
          <a:bodyPr wrap="square">
            <a:spAutoFit/>
          </a:bodyPr>
          <a:lstStyle/>
          <a:p>
            <a:pPr marL="342900" indent="-342900">
              <a:spcAft>
                <a:spcPts val="2000"/>
              </a:spcAft>
              <a:buFont typeface="Arial" panose="020B0604020202020204" pitchFamily="34" charset="0"/>
              <a:buChar char="•"/>
            </a:pPr>
            <a:r>
              <a:rPr lang="en-US" sz="2800" b="1" dirty="0"/>
              <a:t>National Academy of Sciences</a:t>
            </a:r>
            <a:r>
              <a:rPr lang="en-US" sz="2800" dirty="0"/>
              <a:t>: https://www.nationalacademies.org/topics/climate</a:t>
            </a:r>
          </a:p>
          <a:p>
            <a:pPr marL="342900" indent="-342900" defTabSz="914400">
              <a:spcAft>
                <a:spcPts val="2000"/>
              </a:spcAft>
              <a:buFont typeface="Arial" panose="020B0604020202020204" pitchFamily="34" charset="0"/>
              <a:buChar char="•"/>
              <a:defRPr/>
            </a:pPr>
            <a:r>
              <a:rPr lang="en-US" sz="2800" b="1" dirty="0"/>
              <a:t>NASA</a:t>
            </a:r>
            <a:r>
              <a:rPr lang="en-US" sz="2800" dirty="0"/>
              <a:t>: https://climate.nasa.gov/</a:t>
            </a:r>
          </a:p>
          <a:p>
            <a:pPr marL="342900" indent="-342900">
              <a:spcAft>
                <a:spcPts val="2000"/>
              </a:spcAft>
              <a:buFont typeface="Arial" panose="020B0604020202020204" pitchFamily="34" charset="0"/>
              <a:buChar char="•"/>
            </a:pPr>
            <a:r>
              <a:rPr lang="en-US" sz="2800" b="1" dirty="0"/>
              <a:t>Intergovernmental Panel on Climate Change</a:t>
            </a:r>
            <a:r>
              <a:rPr lang="en-US" sz="2800" dirty="0"/>
              <a:t>: https://www.ipcc.ch/</a:t>
            </a:r>
          </a:p>
          <a:p>
            <a:pPr marL="342900" indent="-342900">
              <a:spcAft>
                <a:spcPts val="2000"/>
              </a:spcAft>
              <a:buFont typeface="Arial" panose="020B0604020202020204" pitchFamily="34" charset="0"/>
              <a:buChar char="•"/>
            </a:pPr>
            <a:r>
              <a:rPr lang="en-US" sz="2800" b="1" dirty="0"/>
              <a:t>National Climate Assessment</a:t>
            </a:r>
            <a:r>
              <a:rPr lang="en-US" sz="2800" dirty="0"/>
              <a:t>: https://nca2018.globalchange.gov/</a:t>
            </a:r>
          </a:p>
          <a:p>
            <a:pPr marL="342900" indent="-342900">
              <a:spcAft>
                <a:spcPts val="2000"/>
              </a:spcAft>
              <a:buFont typeface="Arial" panose="020B0604020202020204" pitchFamily="34" charset="0"/>
              <a:buChar char="•"/>
            </a:pPr>
            <a:r>
              <a:rPr lang="en-US" sz="2800" b="1" dirty="0"/>
              <a:t>Project Drawdown</a:t>
            </a:r>
            <a:r>
              <a:rPr lang="en-US" sz="2800" dirty="0"/>
              <a:t>: https://drawdown.org/</a:t>
            </a:r>
          </a:p>
          <a:p>
            <a:pPr marL="342900" indent="-342900">
              <a:spcAft>
                <a:spcPts val="2000"/>
              </a:spcAft>
              <a:buFont typeface="Arial" panose="020B0604020202020204" pitchFamily="34" charset="0"/>
              <a:buChar char="•"/>
            </a:pPr>
            <a:r>
              <a:rPr lang="en-US" sz="2800" b="1" dirty="0"/>
              <a:t>Nature Climate Change </a:t>
            </a:r>
            <a:r>
              <a:rPr lang="en-US" sz="2800" i="1" dirty="0"/>
              <a:t>(science journal)</a:t>
            </a:r>
            <a:r>
              <a:rPr lang="en-US" sz="2800" dirty="0"/>
              <a:t>: https://www.nature.com/nclimate/</a:t>
            </a:r>
          </a:p>
        </p:txBody>
      </p:sp>
    </p:spTree>
    <p:extLst>
      <p:ext uri="{BB962C8B-B14F-4D97-AF65-F5344CB8AC3E}">
        <p14:creationId xmlns:p14="http://schemas.microsoft.com/office/powerpoint/2010/main" val="142088925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20" name="Picture 4">
            <a:extLst>
              <a:ext uri="{FF2B5EF4-FFF2-40B4-BE49-F238E27FC236}">
                <a16:creationId xmlns:a16="http://schemas.microsoft.com/office/drawing/2014/main" id="{1C8BBD6B-8D2F-47B8-B207-85B157B8BA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1988" y="166689"/>
            <a:ext cx="8855234" cy="7437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7221" name="Text Box 5">
            <a:extLst>
              <a:ext uri="{FF2B5EF4-FFF2-40B4-BE49-F238E27FC236}">
                <a16:creationId xmlns:a16="http://schemas.microsoft.com/office/drawing/2014/main" id="{BF8B04B3-B2E9-4647-B788-3A188E5C7145}"/>
              </a:ext>
            </a:extLst>
          </p:cNvPr>
          <p:cNvSpPr txBox="1">
            <a:spLocks noChangeArrowheads="1"/>
          </p:cNvSpPr>
          <p:nvPr/>
        </p:nvSpPr>
        <p:spPr bwMode="auto">
          <a:xfrm>
            <a:off x="10513060" y="4544537"/>
            <a:ext cx="1396536" cy="1631216"/>
          </a:xfrm>
          <a:prstGeom prst="rect">
            <a:avLst/>
          </a:prstGeom>
          <a:noFill/>
          <a:ln>
            <a:noFill/>
          </a:ln>
          <a:effectLst/>
        </p:spPr>
        <p:txBody>
          <a:bodyPr wrap="none">
            <a:spAutoFit/>
          </a:bodyPr>
          <a:lstStyle/>
          <a:p>
            <a:r>
              <a:rPr lang="en-GB" altLang="en-US" b="1" dirty="0"/>
              <a:t>Rate of</a:t>
            </a:r>
            <a:br>
              <a:rPr lang="en-GB" altLang="en-US" b="1" dirty="0"/>
            </a:br>
            <a:r>
              <a:rPr lang="en-GB" altLang="en-US" b="1" dirty="0"/>
              <a:t>change</a:t>
            </a:r>
            <a:br>
              <a:rPr lang="en-GB" altLang="en-US" b="1" dirty="0"/>
            </a:br>
            <a:r>
              <a:rPr lang="en-GB" altLang="en-US" b="1" dirty="0"/>
              <a:t>of</a:t>
            </a:r>
            <a:br>
              <a:rPr lang="en-GB" altLang="en-US" b="1" dirty="0"/>
            </a:br>
            <a:r>
              <a:rPr lang="en-GB" altLang="en-US" b="1" dirty="0"/>
              <a:t>combined</a:t>
            </a:r>
            <a:br>
              <a:rPr lang="en-GB" altLang="en-US" b="1" dirty="0"/>
            </a:br>
            <a:r>
              <a:rPr lang="en-GB" altLang="en-US" b="1" dirty="0"/>
              <a:t>forcing</a:t>
            </a:r>
            <a:endParaRPr lang="en-US" altLang="en-US" b="1" dirty="0"/>
          </a:p>
        </p:txBody>
      </p:sp>
      <p:sp>
        <p:nvSpPr>
          <p:cNvPr id="137222" name="Text Box 6">
            <a:extLst>
              <a:ext uri="{FF2B5EF4-FFF2-40B4-BE49-F238E27FC236}">
                <a16:creationId xmlns:a16="http://schemas.microsoft.com/office/drawing/2014/main" id="{038572E6-11A6-4090-A67E-93B3C0CF437C}"/>
              </a:ext>
            </a:extLst>
          </p:cNvPr>
          <p:cNvSpPr txBox="1">
            <a:spLocks noChangeArrowheads="1"/>
          </p:cNvSpPr>
          <p:nvPr/>
        </p:nvSpPr>
        <p:spPr bwMode="auto">
          <a:xfrm>
            <a:off x="2995454" y="1347154"/>
            <a:ext cx="1821332" cy="803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540" b="1">
                <a:solidFill>
                  <a:schemeClr val="bg1"/>
                </a:solidFill>
              </a:rPr>
              <a:t>Grey bars:</a:t>
            </a:r>
          </a:p>
          <a:p>
            <a:r>
              <a:rPr lang="en-GB" altLang="en-US" sz="1540" b="1">
                <a:solidFill>
                  <a:schemeClr val="bg1"/>
                </a:solidFill>
              </a:rPr>
              <a:t>natural variability</a:t>
            </a:r>
          </a:p>
          <a:p>
            <a:r>
              <a:rPr lang="en-GB" altLang="en-US" sz="1540" b="1">
                <a:solidFill>
                  <a:schemeClr val="bg1"/>
                </a:solidFill>
              </a:rPr>
              <a:t>last 650,000 yrs</a:t>
            </a:r>
            <a:endParaRPr lang="en-US" altLang="en-US" sz="1540" b="1">
              <a:solidFill>
                <a:schemeClr val="bg1"/>
              </a:solidFill>
            </a:endParaRPr>
          </a:p>
        </p:txBody>
      </p:sp>
      <p:sp>
        <p:nvSpPr>
          <p:cNvPr id="137223" name="Text Box 7">
            <a:extLst>
              <a:ext uri="{FF2B5EF4-FFF2-40B4-BE49-F238E27FC236}">
                <a16:creationId xmlns:a16="http://schemas.microsoft.com/office/drawing/2014/main" id="{8F655C89-E487-4077-9595-8841AB5575BE}"/>
              </a:ext>
            </a:extLst>
          </p:cNvPr>
          <p:cNvSpPr txBox="1">
            <a:spLocks noChangeArrowheads="1"/>
          </p:cNvSpPr>
          <p:nvPr/>
        </p:nvSpPr>
        <p:spPr bwMode="auto">
          <a:xfrm>
            <a:off x="10290304" y="6902237"/>
            <a:ext cx="1595309" cy="701731"/>
          </a:xfrm>
          <a:prstGeom prst="rect">
            <a:avLst/>
          </a:prstGeom>
          <a:noFill/>
          <a:ln>
            <a:noFill/>
          </a:ln>
          <a:effectLst/>
        </p:spPr>
        <p:txBody>
          <a:bodyPr wrap="none">
            <a:spAutoFit/>
          </a:bodyPr>
          <a:lstStyle/>
          <a:p>
            <a:r>
              <a:rPr lang="en-GB" altLang="en-US" sz="1980" b="1" dirty="0"/>
              <a:t>Source:</a:t>
            </a:r>
          </a:p>
          <a:p>
            <a:r>
              <a:rPr lang="en-GB" altLang="en-US" sz="1980" b="1" dirty="0"/>
              <a:t>IPCC (2007)</a:t>
            </a:r>
            <a:endParaRPr lang="en-US" altLang="en-US" sz="1980" b="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rot="10800000" flipV="1">
            <a:off x="2001780" y="6546988"/>
            <a:ext cx="2458922" cy="1200329"/>
          </a:xfrm>
          <a:prstGeom prst="rect">
            <a:avLst/>
          </a:prstGeom>
          <a:noFill/>
        </p:spPr>
        <p:txBody>
          <a:bodyPr wrap="square" rtlCol="0">
            <a:spAutoFit/>
          </a:bodyPr>
          <a:lstStyle/>
          <a:p>
            <a:pPr algn="r"/>
            <a:r>
              <a:rPr lang="en-US" sz="1800" dirty="0"/>
              <a:t>Source: Fourth National Climate Assessment (NCA), 2018 </a:t>
            </a:r>
          </a:p>
        </p:txBody>
      </p:sp>
      <p:pic>
        <p:nvPicPr>
          <p:cNvPr id="9" name="Content Placeholder 8">
            <a:extLst>
              <a:ext uri="{FF2B5EF4-FFF2-40B4-BE49-F238E27FC236}">
                <a16:creationId xmlns:a16="http://schemas.microsoft.com/office/drawing/2014/main" id="{B2D187DD-57C8-465C-8373-5114DCB68213}"/>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656053" y="195943"/>
            <a:ext cx="4524443" cy="7576456"/>
          </a:xfrm>
        </p:spPr>
      </p:pic>
    </p:spTree>
    <p:extLst>
      <p:ext uri="{BB962C8B-B14F-4D97-AF65-F5344CB8AC3E}">
        <p14:creationId xmlns:p14="http://schemas.microsoft.com/office/powerpoint/2010/main" val="621634010"/>
      </p:ext>
    </p:extLst>
  </p:cSld>
  <p:clrMapOvr>
    <a:masterClrMapping/>
  </p:clrMapOvr>
  <p:transition>
    <p:fade/>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57E6C78F8EC3A4693333AB679490B00" ma:contentTypeVersion="15" ma:contentTypeDescription="Create a new document." ma:contentTypeScope="" ma:versionID="8f26bbcdfaf5f06b4b0e011194b8140e">
  <xsd:schema xmlns:xsd="http://www.w3.org/2001/XMLSchema" xmlns:xs="http://www.w3.org/2001/XMLSchema" xmlns:p="http://schemas.microsoft.com/office/2006/metadata/properties" xmlns:ns3="ab0f46b2-0b67-466a-b6a2-283c9348877e" xmlns:ns4="7dfbe85e-601e-4d3b-be30-cba099b1e66d" targetNamespace="http://schemas.microsoft.com/office/2006/metadata/properties" ma:root="true" ma:fieldsID="265c557962a3059ebeaee852447b5923" ns3:_="" ns4:_="">
    <xsd:import namespace="ab0f46b2-0b67-466a-b6a2-283c9348877e"/>
    <xsd:import namespace="7dfbe85e-601e-4d3b-be30-cba099b1e66d"/>
    <xsd:element name="properties">
      <xsd:complexType>
        <xsd:sequence>
          <xsd:element name="documentManagement">
            <xsd:complexType>
              <xsd:all>
                <xsd:element ref="ns3:SharedWithUsers" minOccurs="0"/>
                <xsd:element ref="ns3:SharedWithDetails" minOccurs="0"/>
                <xsd:element ref="ns3:SharingHintHash" minOccurs="0"/>
                <xsd:element ref="ns3:LastSharedByUser" minOccurs="0"/>
                <xsd:element ref="ns3:LastSharedByTime" minOccurs="0"/>
                <xsd:element ref="ns4:MediaServiceMetadata" minOccurs="0"/>
                <xsd:element ref="ns4:MediaServiceFastMetadata" minOccurs="0"/>
                <xsd:element ref="ns4:MediaServiceAutoTags" minOccurs="0"/>
                <xsd:element ref="ns4:MediaServiceDateTaken" minOccurs="0"/>
                <xsd:element ref="ns4:MediaServiceLocation" minOccurs="0"/>
                <xsd:element ref="ns4:MediaServiceOCR"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0f46b2-0b67-466a-b6a2-283c9348877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element name="LastSharedByUser" ma:index="11" nillable="true" ma:displayName="Last Shared By User"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7dfbe85e-601e-4d3b-be30-cba099b1e66d"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AutoTags" ma:index="15" nillable="true" ma:displayName="MediaServiceAutoTags" ma:description="" ma:internalName="MediaServiceAutoTags" ma:readOnly="true">
      <xsd:simpleType>
        <xsd:restriction base="dms:Text"/>
      </xsd:simpleType>
    </xsd:element>
    <xsd:element name="MediaServiceDateTaken" ma:index="16" nillable="true" ma:displayName="MediaServiceDateTaken" ma:description="" ma:hidden="true" ma:internalName="MediaServiceDateTaken" ma:readOnly="true">
      <xsd:simpleType>
        <xsd:restriction base="dms:Text"/>
      </xsd:simpleType>
    </xsd:element>
    <xsd:element name="MediaServiceLocation" ma:index="17" nillable="true" ma:displayName="MediaServiceLocation" ma:description="" ma:internalName="MediaServiceLocatio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A06FAC6-A83F-40CF-B23F-4744C8DF1702}">
  <ds:schemaRefs>
    <ds:schemaRef ds:uri="http://schemas.microsoft.com/sharepoint/v3/contenttype/forms"/>
  </ds:schemaRefs>
</ds:datastoreItem>
</file>

<file path=customXml/itemProps2.xml><?xml version="1.0" encoding="utf-8"?>
<ds:datastoreItem xmlns:ds="http://schemas.openxmlformats.org/officeDocument/2006/customXml" ds:itemID="{ED269F2D-1F9A-4E8D-86A6-79A78FFD3729}">
  <ds:schemaRefs>
    <ds:schemaRef ds:uri="http://purl.org/dc/terms/"/>
    <ds:schemaRef ds:uri="http://schemas.openxmlformats.org/package/2006/metadata/core-properties"/>
    <ds:schemaRef ds:uri="ab0f46b2-0b67-466a-b6a2-283c9348877e"/>
    <ds:schemaRef ds:uri="http://schemas.microsoft.com/office/2006/documentManagement/types"/>
    <ds:schemaRef ds:uri="http://schemas.microsoft.com/office/infopath/2007/PartnerControls"/>
    <ds:schemaRef ds:uri="http://purl.org/dc/elements/1.1/"/>
    <ds:schemaRef ds:uri="http://schemas.microsoft.com/office/2006/metadata/properties"/>
    <ds:schemaRef ds:uri="7dfbe85e-601e-4d3b-be30-cba099b1e66d"/>
    <ds:schemaRef ds:uri="http://www.w3.org/XML/1998/namespace"/>
    <ds:schemaRef ds:uri="http://purl.org/dc/dcmitype/"/>
  </ds:schemaRefs>
</ds:datastoreItem>
</file>

<file path=customXml/itemProps3.xml><?xml version="1.0" encoding="utf-8"?>
<ds:datastoreItem xmlns:ds="http://schemas.openxmlformats.org/officeDocument/2006/customXml" ds:itemID="{897D30D9-C9AB-49CD-9BC7-FFA6B7CD90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b0f46b2-0b67-466a-b6a2-283c9348877e"/>
    <ds:schemaRef ds:uri="7dfbe85e-601e-4d3b-be30-cba099b1e6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4538</TotalTime>
  <Words>8250</Words>
  <Application>Microsoft Office PowerPoint</Application>
  <PresentationFormat>Custom</PresentationFormat>
  <Paragraphs>430</Paragraphs>
  <Slides>78</Slides>
  <Notes>78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78</vt:i4>
      </vt:variant>
    </vt:vector>
  </HeadingPairs>
  <TitlesOfParts>
    <vt:vector size="90" baseType="lpstr">
      <vt:lpstr>Adobe Garamond Pro</vt:lpstr>
      <vt:lpstr>Arial</vt:lpstr>
      <vt:lpstr>bebas-neue</vt:lpstr>
      <vt:lpstr>Calibri</vt:lpstr>
      <vt:lpstr>Courier New</vt:lpstr>
      <vt:lpstr>Garamond</vt:lpstr>
      <vt:lpstr>Helvetica Neue</vt:lpstr>
      <vt:lpstr>Montserrat</vt:lpstr>
      <vt:lpstr>proxima-nova</vt:lpstr>
      <vt:lpstr>Source Sans Pro</vt:lpstr>
      <vt:lpstr>Symbol</vt:lpstr>
      <vt:lpstr>1_Office Theme</vt:lpstr>
      <vt:lpstr>PowerPoint Presentation</vt:lpstr>
      <vt:lpstr>PowerPoint Presentation</vt:lpstr>
      <vt:lpstr>PowerPoint Presentation</vt:lpstr>
      <vt:lpstr>PowerPoint Presentation</vt:lpstr>
      <vt:lpstr>Photosynthesis and Respiration</vt:lpstr>
      <vt:lpstr>PowerPoint Presentation</vt:lpstr>
      <vt:lpstr>PowerPoint Presentation</vt:lpstr>
      <vt:lpstr>PowerPoint Presentation</vt:lpstr>
      <vt:lpstr>PowerPoint Presentation</vt:lpstr>
      <vt:lpstr>PowerPoint Presentation</vt:lpstr>
      <vt:lpstr>PowerPoint Presentation</vt:lpstr>
      <vt:lpstr>Where is that heat going? What is it doing? What are its impacts?</vt:lpstr>
      <vt:lpstr>Higher Air Temperatures</vt:lpstr>
      <vt:lpstr>Some like it cold</vt:lpstr>
      <vt:lpstr>Some species* love warm winters!</vt:lpstr>
      <vt:lpstr>PowerPoint Presentation</vt:lpstr>
      <vt:lpstr>PowerPoint Presentation</vt:lpstr>
      <vt:lpstr>Winters are also warming</vt:lpstr>
      <vt:lpstr>PowerPoint Presentation</vt:lpstr>
      <vt:lpstr>Ocean Temperatures Set a New Record in 2019</vt:lpstr>
      <vt:lpstr>Warming Oceans</vt:lpstr>
      <vt:lpstr>Melting Sea Ice</vt:lpstr>
      <vt:lpstr>Land-based ice is also melting</vt:lpstr>
      <vt:lpstr>Glaciers and frozen ground are receding</vt:lpstr>
      <vt:lpstr>PowerPoint Presentation</vt:lpstr>
      <vt:lpstr>Blackwater Refuge, Maryland </vt:lpstr>
      <vt:lpstr>PowerPoint Presentation</vt:lpstr>
      <vt:lpstr>New York City with 2.5 m (8 ft) of sea level rise (source: Climate Central)</vt:lpstr>
      <vt:lpstr>PowerPoint Presentation</vt:lpstr>
      <vt:lpstr>PowerPoint Presentation</vt:lpstr>
      <vt:lpstr>PowerPoint Presentation</vt:lpstr>
      <vt:lpstr>Storm surge</vt:lpstr>
      <vt:lpstr>PowerPoint Presentation</vt:lpstr>
      <vt:lpstr>PowerPoint Presentation</vt:lpstr>
      <vt:lpstr>PowerPoint Presentation</vt:lpstr>
      <vt:lpstr>PowerPoint Presentation</vt:lpstr>
      <vt:lpstr>PowerPoint Presentation</vt:lpstr>
      <vt:lpstr>PowerPoint Presentation</vt:lpstr>
      <vt:lpstr>Phenologic Mismatch</vt:lpstr>
      <vt:lpstr>PowerPoint Presentation</vt:lpstr>
      <vt:lpstr>PowerPoint Presentation</vt:lpstr>
      <vt:lpstr>PowerPoint Presentation</vt:lpstr>
      <vt:lpstr>PowerPoint Presentation</vt:lpstr>
      <vt:lpstr>Two Types of Responses</vt:lpstr>
      <vt:lpstr>PowerPoint Presentation</vt:lpstr>
      <vt:lpstr>Drawdown Solutions by Effectiveness</vt:lpstr>
      <vt:lpstr>Drawdown Solutions by Effectiveness</vt:lpstr>
      <vt:lpstr>Drawdown Solutions by Effectiveness</vt:lpstr>
      <vt:lpstr>Drawdown Solutions by Effectiveness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Climate Change Vulnerability</vt:lpstr>
      <vt:lpstr>COP 26</vt:lpstr>
      <vt:lpstr>Climate Change Adaptation Strategies</vt:lpstr>
      <vt:lpstr>PowerPoint Presentation</vt:lpstr>
      <vt:lpstr>PowerPoint Presentation</vt:lpstr>
      <vt:lpstr>What Are Refugia?</vt:lpstr>
      <vt:lpstr>PowerPoint Presentation</vt:lpstr>
      <vt:lpstr>Climate Refugia in the U.S. and Canada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YOU Can Do</vt:lpstr>
      <vt:lpstr>For 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Ted Weber</dc:creator>
  <cp:lastModifiedBy>Ted Weber</cp:lastModifiedBy>
  <cp:revision>203</cp:revision>
  <dcterms:modified xsi:type="dcterms:W3CDTF">2021-12-18T17:47:49Z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0x010100157E6C78F8EC3A4693333AB679490B00</vt:lpwstr>
  </property>
</Properties>
</file>